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1" r:id="rId1"/>
    <p:sldMasterId id="2147483696" r:id="rId2"/>
  </p:sldMasterIdLst>
  <p:notesMasterIdLst>
    <p:notesMasterId r:id="rId35"/>
  </p:notesMasterIdLst>
  <p:sldIdLst>
    <p:sldId id="298" r:id="rId3"/>
    <p:sldId id="300" r:id="rId4"/>
    <p:sldId id="301" r:id="rId5"/>
    <p:sldId id="302" r:id="rId6"/>
    <p:sldId id="303" r:id="rId7"/>
    <p:sldId id="304" r:id="rId8"/>
    <p:sldId id="299" r:id="rId9"/>
    <p:sldId id="287" r:id="rId10"/>
    <p:sldId id="294" r:id="rId11"/>
    <p:sldId id="288" r:id="rId12"/>
    <p:sldId id="292" r:id="rId13"/>
    <p:sldId id="293" r:id="rId14"/>
    <p:sldId id="295" r:id="rId15"/>
    <p:sldId id="296" r:id="rId16"/>
    <p:sldId id="290" r:id="rId17"/>
    <p:sldId id="291" r:id="rId18"/>
    <p:sldId id="309" r:id="rId19"/>
    <p:sldId id="310" r:id="rId20"/>
    <p:sldId id="311" r:id="rId21"/>
    <p:sldId id="312" r:id="rId22"/>
    <p:sldId id="308" r:id="rId23"/>
    <p:sldId id="306" r:id="rId24"/>
    <p:sldId id="307" r:id="rId25"/>
    <p:sldId id="324" r:id="rId26"/>
    <p:sldId id="323" r:id="rId27"/>
    <p:sldId id="321" r:id="rId28"/>
    <p:sldId id="322" r:id="rId29"/>
    <p:sldId id="325" r:id="rId30"/>
    <p:sldId id="326" r:id="rId31"/>
    <p:sldId id="319" r:id="rId32"/>
    <p:sldId id="305" r:id="rId33"/>
    <p:sldId id="327" r:id="rId34"/>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DA37D80-6434-44D0-A028-1B22A696006F}" styleName="סגנון בהיר 3 - הדגשה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714" autoAdjust="0"/>
    <p:restoredTop sz="78992" autoAdjust="0"/>
  </p:normalViewPr>
  <p:slideViewPr>
    <p:cSldViewPr snapToGrid="0">
      <p:cViewPr varScale="1">
        <p:scale>
          <a:sx n="48" d="100"/>
          <a:sy n="48" d="100"/>
        </p:scale>
        <p:origin x="2448" y="3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dirty="0"/>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5A92253-AAC4-4719-A87E-D08A0C662D28}" type="datetimeFigureOut">
              <a:rPr lang="he-IL" smtClean="0"/>
              <a:t>י"ז/תמוז/תשפ"ה</a:t>
            </a:fld>
            <a:endParaRPr lang="he-IL" dirty="0"/>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dirty="0"/>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dirty="0"/>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62CDEFC5-84FF-4124-9982-C3A30437DEF8}" type="slidenum">
              <a:rPr lang="he-IL" smtClean="0"/>
              <a:t>‹#›</a:t>
            </a:fld>
            <a:endParaRPr lang="he-IL" dirty="0"/>
          </a:p>
        </p:txBody>
      </p:sp>
    </p:spTree>
    <p:extLst>
      <p:ext uri="{BB962C8B-B14F-4D97-AF65-F5344CB8AC3E}">
        <p14:creationId xmlns:p14="http://schemas.microsoft.com/office/powerpoint/2010/main" val="231702181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62CDEFC5-84FF-4124-9982-C3A30437DEF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a:t>
            </a:fld>
            <a:endParaRPr kumimoji="0" lang="he-IL" sz="12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195627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C15B0-A5BF-2B59-F9AB-C5AD7F659447}"/>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B23AE71-47EC-206B-FFDD-A17F48D2B2C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46D434F-1126-126F-4698-FDD24E74807B}"/>
              </a:ext>
            </a:extLst>
          </p:cNvPr>
          <p:cNvSpPr>
            <a:spLocks noGrp="1"/>
          </p:cNvSpPr>
          <p:nvPr>
            <p:ph type="body" idx="1"/>
          </p:nvPr>
        </p:nvSpPr>
        <p:spPr/>
        <p:txBody>
          <a:bodyPr/>
          <a:lstStyle/>
          <a:p>
            <a:pPr algn="l" rtl="0">
              <a:lnSpc>
                <a:spcPct val="107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This geometric framework has constant negative curvature. </a:t>
            </a:r>
          </a:p>
          <a:p>
            <a:pPr algn="l">
              <a:buNone/>
            </a:pPr>
            <a:r>
              <a:rPr lang="en-US" sz="1200" dirty="0">
                <a:effectLst/>
                <a:latin typeface="Aptos" panose="020B0004020202020204" pitchFamily="34" charset="0"/>
                <a:ea typeface="Aptos" panose="020B0004020202020204" pitchFamily="34" charset="0"/>
                <a:cs typeface="Arial" panose="020B0604020202020204" pitchFamily="34" charset="0"/>
              </a:rPr>
              <a:t>Key properties include parallel lines that diverge, triangle angles less than 180 degrees, and space that expands exponentially from the center. </a:t>
            </a:r>
            <a:endParaRPr lang="he-IL" dirty="0"/>
          </a:p>
          <a:p>
            <a:endParaRPr lang="he-IL" dirty="0"/>
          </a:p>
        </p:txBody>
      </p:sp>
      <p:sp>
        <p:nvSpPr>
          <p:cNvPr id="4" name="מציין מיקום של מספר שקופית 3">
            <a:extLst>
              <a:ext uri="{FF2B5EF4-FFF2-40B4-BE49-F238E27FC236}">
                <a16:creationId xmlns:a16="http://schemas.microsoft.com/office/drawing/2014/main" id="{9C36101C-78C4-F9C3-EC24-28973FA4D76E}"/>
              </a:ext>
            </a:extLst>
          </p:cNvPr>
          <p:cNvSpPr>
            <a:spLocks noGrp="1"/>
          </p:cNvSpPr>
          <p:nvPr>
            <p:ph type="sldNum" sz="quarter" idx="5"/>
          </p:nvPr>
        </p:nvSpPr>
        <p:spPr/>
        <p:txBody>
          <a:bodyPr/>
          <a:lstStyle/>
          <a:p>
            <a:fld id="{62CDEFC5-84FF-4124-9982-C3A30437DEF8}" type="slidenum">
              <a:rPr lang="he-IL" smtClean="0"/>
              <a:t>10</a:t>
            </a:fld>
            <a:endParaRPr lang="he-IL" dirty="0"/>
          </a:p>
        </p:txBody>
      </p:sp>
    </p:spTree>
    <p:extLst>
      <p:ext uri="{BB962C8B-B14F-4D97-AF65-F5344CB8AC3E}">
        <p14:creationId xmlns:p14="http://schemas.microsoft.com/office/powerpoint/2010/main" val="3377329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B04CC-730B-4EEA-948D-8B1E9E80CC7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99E9018-E051-8BDA-4DDC-CF0CD340A42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DDA91C0-A5D7-A15E-76B1-4B420F66A8B1}"/>
              </a:ext>
            </a:extLst>
          </p:cNvPr>
          <p:cNvSpPr>
            <a:spLocks noGrp="1"/>
          </p:cNvSpPr>
          <p:nvPr>
            <p:ph type="body" idx="1"/>
          </p:nvPr>
        </p:nvSpPr>
        <p:spPr/>
        <p:txBody>
          <a:bodyPr/>
          <a:lstStyle/>
          <a:p>
            <a:pPr algn="l" rtl="0"/>
            <a:r>
              <a:rPr lang="en-US" sz="1200" dirty="0">
                <a:effectLst/>
                <a:latin typeface="Aptos" panose="020B0004020202020204" pitchFamily="34" charset="0"/>
                <a:ea typeface="Aptos" panose="020B0004020202020204" pitchFamily="34" charset="0"/>
                <a:cs typeface="Arial" panose="020B0604020202020204" pitchFamily="34" charset="0"/>
              </a:rPr>
              <a:t>We chose this framework because hyperbolic space naturally matches citation network behavior. </a:t>
            </a:r>
          </a:p>
          <a:p>
            <a:pPr algn="l" rtl="0"/>
            <a:r>
              <a:rPr lang="en-US" sz="1200" dirty="0">
                <a:effectLst/>
                <a:latin typeface="Aptos" panose="020B0004020202020204" pitchFamily="34" charset="0"/>
                <a:ea typeface="Aptos" panose="020B0004020202020204" pitchFamily="34" charset="0"/>
                <a:cs typeface="Arial" panose="020B0604020202020204" pitchFamily="34" charset="0"/>
              </a:rPr>
              <a:t>It captures the exponential growth patterns in citations and preserves hierarchical academic structures with much less distortion than traditional Euclidean approaches. </a:t>
            </a:r>
            <a:endParaRPr lang="he-IL" dirty="0"/>
          </a:p>
        </p:txBody>
      </p:sp>
      <p:sp>
        <p:nvSpPr>
          <p:cNvPr id="4" name="מציין מיקום של מספר שקופית 3">
            <a:extLst>
              <a:ext uri="{FF2B5EF4-FFF2-40B4-BE49-F238E27FC236}">
                <a16:creationId xmlns:a16="http://schemas.microsoft.com/office/drawing/2014/main" id="{E8F56FD5-1FED-43D0-F908-647FD1E82AA7}"/>
              </a:ext>
            </a:extLst>
          </p:cNvPr>
          <p:cNvSpPr>
            <a:spLocks noGrp="1"/>
          </p:cNvSpPr>
          <p:nvPr>
            <p:ph type="sldNum" sz="quarter" idx="5"/>
          </p:nvPr>
        </p:nvSpPr>
        <p:spPr/>
        <p:txBody>
          <a:bodyPr/>
          <a:lstStyle/>
          <a:p>
            <a:fld id="{62CDEFC5-84FF-4124-9982-C3A30437DEF8}" type="slidenum">
              <a:rPr lang="he-IL" smtClean="0"/>
              <a:t>11</a:t>
            </a:fld>
            <a:endParaRPr lang="he-IL" dirty="0"/>
          </a:p>
        </p:txBody>
      </p:sp>
    </p:spTree>
    <p:extLst>
      <p:ext uri="{BB962C8B-B14F-4D97-AF65-F5344CB8AC3E}">
        <p14:creationId xmlns:p14="http://schemas.microsoft.com/office/powerpoint/2010/main" val="2963364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8D316-9369-D046-922B-A1220885754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0EB0F2D-423F-D52D-DEAC-DEDD4E2796FC}"/>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57B46C2-BD96-9C2D-0419-D6F781F08965}"/>
              </a:ext>
            </a:extLst>
          </p:cNvPr>
          <p:cNvSpPr>
            <a:spLocks noGrp="1"/>
          </p:cNvSpPr>
          <p:nvPr>
            <p:ph type="body" idx="1"/>
          </p:nvPr>
        </p:nvSpPr>
        <p:spPr/>
        <p:txBody>
          <a:bodyPr/>
          <a:lstStyle/>
          <a:p>
            <a:pPr algn="l" rtl="0"/>
            <a:r>
              <a:rPr lang="he-IL" b="1" dirty="0"/>
              <a:t> 1. </a:t>
            </a:r>
            <a:r>
              <a:rPr lang="en-US" b="1" dirty="0"/>
              <a:t>Definition of the Hyperbolic Space</a:t>
            </a:r>
          </a:p>
          <a:p>
            <a:pPr algn="l" rtl="0"/>
            <a:r>
              <a:rPr lang="en-US" dirty="0"/>
              <a:t>This defines the </a:t>
            </a:r>
            <a:r>
              <a:rPr lang="en-US" i="1" dirty="0" err="1"/>
              <a:t>Poincaré</a:t>
            </a:r>
            <a:r>
              <a:rPr lang="en-US" i="1" dirty="0"/>
              <a:t> ball model</a:t>
            </a:r>
            <a:r>
              <a:rPr lang="en-US" dirty="0"/>
              <a:t> of hyperbolic space in dimension n, with curvature c&lt;0</a:t>
            </a:r>
          </a:p>
          <a:p>
            <a:pPr algn="l" rtl="0"/>
            <a:r>
              <a:rPr lang="en-US" b="1" dirty="0"/>
              <a:t>∥x∥</a:t>
            </a:r>
            <a:r>
              <a:rPr lang="en-US" dirty="0"/>
              <a:t>: Euclidean norm of vector x.</a:t>
            </a:r>
          </a:p>
          <a:p>
            <a:pPr algn="l" rtl="0"/>
            <a:r>
              <a:rPr lang="en-US" dirty="0"/>
              <a:t>The ball has radius 1/sqrt(|c|), vectors in this space must lie strictly inside this radius.</a:t>
            </a:r>
          </a:p>
          <a:p>
            <a:pPr algn="l" rtl="0"/>
            <a:endParaRPr lang="en-US" dirty="0"/>
          </a:p>
          <a:p>
            <a:pPr algn="l" rtl="0"/>
            <a:r>
              <a:rPr lang="he-IL" b="1" dirty="0"/>
              <a:t>🔶 2. </a:t>
            </a:r>
            <a:r>
              <a:rPr lang="en-US" b="1" dirty="0"/>
              <a:t>Hyperbolic Distance Function</a:t>
            </a:r>
          </a:p>
          <a:p>
            <a:pPr algn="l" rtl="0"/>
            <a:r>
              <a:rPr lang="en-US" dirty="0"/>
              <a:t>Measures the distance between two points x and y in hyperbolic space.</a:t>
            </a:r>
          </a:p>
          <a:p>
            <a:pPr algn="l" rtl="0"/>
            <a:r>
              <a:rPr lang="en-US" dirty="0"/>
              <a:t>This formula adjusts Euclidean distance into a form consistent with negative curvature, accounting for distortion due to hyperbolic geometry.</a:t>
            </a:r>
          </a:p>
          <a:p>
            <a:pPr algn="l" rtl="0"/>
            <a:endParaRPr lang="en-US" dirty="0"/>
          </a:p>
          <a:p>
            <a:pPr algn="l" rtl="0"/>
            <a:r>
              <a:rPr lang="he-IL" b="1" dirty="0"/>
              <a:t>🔶 3. </a:t>
            </a:r>
            <a:r>
              <a:rPr lang="en-US" b="1" dirty="0"/>
              <a:t>Möbius Addition (Binary Operation in Hyperbolic Space)</a:t>
            </a:r>
          </a:p>
          <a:p>
            <a:pPr algn="l" rtl="0"/>
            <a:r>
              <a:rPr lang="en-US" b="1" dirty="0"/>
              <a:t>Purpose</a:t>
            </a:r>
            <a:r>
              <a:rPr lang="en-US" dirty="0"/>
              <a:t>: This is the "addition" operation in hyperbolic space, analogous to vector addition in Euclidean space.</a:t>
            </a:r>
          </a:p>
          <a:p>
            <a:pPr algn="l" rtl="0"/>
            <a:r>
              <a:rPr lang="en-US" b="1" dirty="0"/>
              <a:t>Effect</a:t>
            </a:r>
            <a:r>
              <a:rPr lang="en-US" dirty="0"/>
              <a:t>: Combines two vectors in a way that respects the curvature of hyperbolic space.</a:t>
            </a:r>
          </a:p>
          <a:p>
            <a:pPr algn="l" rtl="0"/>
            <a:r>
              <a:rPr lang="en-US" b="1" dirty="0"/>
              <a:t>Used in</a:t>
            </a:r>
            <a:r>
              <a:rPr lang="en-US" dirty="0"/>
              <a:t>: Translating points, or operations like centering or motion within hyperbolic embeddings.</a:t>
            </a:r>
          </a:p>
          <a:p>
            <a:pPr algn="l" rtl="0"/>
            <a:endParaRPr lang="en-US" dirty="0"/>
          </a:p>
          <a:p>
            <a:pPr algn="l" rtl="0"/>
            <a:r>
              <a:rPr lang="he-IL" b="1" dirty="0"/>
              <a:t>🔶 4. </a:t>
            </a:r>
            <a:r>
              <a:rPr lang="en-US" b="1" dirty="0"/>
              <a:t>Logarithmic Map from Hyperbolic to Euclidean Space</a:t>
            </a:r>
          </a:p>
          <a:p>
            <a:pPr algn="l" rtl="0"/>
            <a:r>
              <a:rPr lang="en-US" b="1" dirty="0"/>
              <a:t>Purpose</a:t>
            </a:r>
            <a:r>
              <a:rPr lang="en-US" dirty="0"/>
              <a:t>: Maps a point from the hyperbolic space </a:t>
            </a:r>
            <a:r>
              <a:rPr lang="en-US" b="1" dirty="0"/>
              <a:t>back into</a:t>
            </a:r>
            <a:r>
              <a:rPr lang="en-US" dirty="0"/>
              <a:t> the Euclidean tangent space at point z.</a:t>
            </a:r>
          </a:p>
          <a:p>
            <a:pPr algn="l" rtl="0"/>
            <a:r>
              <a:rPr lang="en-US" b="1" dirty="0"/>
              <a:t>Normalization</a:t>
            </a:r>
            <a:r>
              <a:rPr lang="en-US" dirty="0"/>
              <a:t>: The vector is normalized to unit direction and scaled by the hyperbolic magnitude.</a:t>
            </a:r>
          </a:p>
          <a:p>
            <a:pPr algn="l" rtl="0"/>
            <a:endParaRPr lang="en-US" dirty="0"/>
          </a:p>
          <a:p>
            <a:pPr algn="l" rtl="0"/>
            <a:r>
              <a:rPr lang="he-IL" b="1" dirty="0"/>
              <a:t>🔶 5. </a:t>
            </a:r>
            <a:r>
              <a:rPr lang="en-US" b="1" dirty="0"/>
              <a:t>Conformal Factor</a:t>
            </a:r>
          </a:p>
          <a:p>
            <a:pPr algn="l" rtl="0"/>
            <a:r>
              <a:rPr lang="en-US" b="1" dirty="0"/>
              <a:t>Purpose</a:t>
            </a:r>
            <a:r>
              <a:rPr lang="en-US" dirty="0"/>
              <a:t>: A scaling factor used to adjust vectors when mapping between spaces (e.g., in the logarithmic map).</a:t>
            </a:r>
          </a:p>
          <a:p>
            <a:pPr algn="l" rtl="0"/>
            <a:r>
              <a:rPr lang="en-US" b="1" dirty="0"/>
              <a:t>∥z∥</a:t>
            </a:r>
            <a:r>
              <a:rPr lang="en-US" dirty="0"/>
              <a:t>: Euclidean norm of the base point z.</a:t>
            </a:r>
          </a:p>
          <a:p>
            <a:pPr algn="l" rtl="0"/>
            <a:r>
              <a:rPr lang="en-US" b="1" dirty="0"/>
              <a:t>Effect</a:t>
            </a:r>
            <a:r>
              <a:rPr lang="en-US" dirty="0"/>
              <a:t>: Accounts for distortion introduced by curvature; ensures distance preservation in tangent space approximations.</a:t>
            </a:r>
          </a:p>
          <a:p>
            <a:pPr algn="l" rtl="0"/>
            <a:endParaRPr lang="he-IL" dirty="0"/>
          </a:p>
          <a:p>
            <a:pPr algn="l" rtl="0"/>
            <a:endParaRPr lang="he-IL" dirty="0"/>
          </a:p>
        </p:txBody>
      </p:sp>
      <p:sp>
        <p:nvSpPr>
          <p:cNvPr id="4" name="מציין מיקום של מספר שקופית 3">
            <a:extLst>
              <a:ext uri="{FF2B5EF4-FFF2-40B4-BE49-F238E27FC236}">
                <a16:creationId xmlns:a16="http://schemas.microsoft.com/office/drawing/2014/main" id="{AB7ADAA1-59B9-6FE9-54CF-E50452A5A695}"/>
              </a:ext>
            </a:extLst>
          </p:cNvPr>
          <p:cNvSpPr>
            <a:spLocks noGrp="1"/>
          </p:cNvSpPr>
          <p:nvPr>
            <p:ph type="sldNum" sz="quarter" idx="5"/>
          </p:nvPr>
        </p:nvSpPr>
        <p:spPr/>
        <p:txBody>
          <a:bodyPr/>
          <a:lstStyle/>
          <a:p>
            <a:fld id="{62CDEFC5-84FF-4124-9982-C3A30437DEF8}" type="slidenum">
              <a:rPr lang="he-IL" smtClean="0"/>
              <a:t>12</a:t>
            </a:fld>
            <a:endParaRPr lang="he-IL" dirty="0"/>
          </a:p>
        </p:txBody>
      </p:sp>
    </p:spTree>
    <p:extLst>
      <p:ext uri="{BB962C8B-B14F-4D97-AF65-F5344CB8AC3E}">
        <p14:creationId xmlns:p14="http://schemas.microsoft.com/office/powerpoint/2010/main" val="970896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981DF-1C2E-7D9F-C86F-195049720C5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E2F2894-EC51-D7F0-5C2B-62A7FF786ED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DBBD689-4787-520C-A47B-25DFFBC0C805}"/>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2D44A459-6995-E965-AA2C-A43DC61FE45E}"/>
              </a:ext>
            </a:extLst>
          </p:cNvPr>
          <p:cNvSpPr>
            <a:spLocks noGrp="1"/>
          </p:cNvSpPr>
          <p:nvPr>
            <p:ph type="sldNum" sz="quarter" idx="5"/>
          </p:nvPr>
        </p:nvSpPr>
        <p:spPr/>
        <p:txBody>
          <a:bodyPr/>
          <a:lstStyle/>
          <a:p>
            <a:fld id="{62CDEFC5-84FF-4124-9982-C3A30437DEF8}" type="slidenum">
              <a:rPr lang="he-IL" smtClean="0"/>
              <a:t>13</a:t>
            </a:fld>
            <a:endParaRPr lang="he-IL" dirty="0"/>
          </a:p>
        </p:txBody>
      </p:sp>
    </p:spTree>
    <p:extLst>
      <p:ext uri="{BB962C8B-B14F-4D97-AF65-F5344CB8AC3E}">
        <p14:creationId xmlns:p14="http://schemas.microsoft.com/office/powerpoint/2010/main" val="441906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E97D3-5B7F-8186-D5C9-4DA921DF493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25380B1-F90F-0E45-E5BD-6A9100F9966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660AA4AE-AF87-CCA1-5AFF-B87717AA9C02}"/>
              </a:ext>
            </a:extLst>
          </p:cNvPr>
          <p:cNvSpPr>
            <a:spLocks noGrp="1"/>
          </p:cNvSpPr>
          <p:nvPr>
            <p:ph type="body" idx="1"/>
          </p:nvPr>
        </p:nvSpPr>
        <p:spPr/>
        <p:txBody>
          <a:bodyPr/>
          <a:lstStyle/>
          <a:p>
            <a:pPr algn="r" rtl="1"/>
            <a:r>
              <a:rPr lang="he-IL" sz="1200" b="1" i="0" u="none" strike="noStrike" kern="1200" dirty="0">
                <a:solidFill>
                  <a:schemeClr val="tx1"/>
                </a:solidFill>
                <a:effectLst/>
                <a:latin typeface="+mn-lt"/>
                <a:ea typeface="+mn-ea"/>
                <a:cs typeface="+mn-cs"/>
              </a:rPr>
              <a:t>להזכיר בעל פה שהמודל במקור מועד לזיהוי </a:t>
            </a:r>
            <a:r>
              <a:rPr lang="he-IL" sz="1200" b="1" i="0" u="none" strike="noStrike" kern="1200" dirty="0" err="1">
                <a:solidFill>
                  <a:schemeClr val="tx1"/>
                </a:solidFill>
                <a:effectLst/>
                <a:latin typeface="+mn-lt"/>
                <a:ea typeface="+mn-ea"/>
                <a:cs typeface="+mn-cs"/>
              </a:rPr>
              <a:t>דינמיקות</a:t>
            </a:r>
            <a:r>
              <a:rPr lang="he-IL" sz="1200" b="1" i="0" u="none" strike="noStrike" kern="1200" dirty="0">
                <a:solidFill>
                  <a:schemeClr val="tx1"/>
                </a:solidFill>
                <a:effectLst/>
                <a:latin typeface="+mn-lt"/>
                <a:ea typeface="+mn-ea"/>
                <a:cs typeface="+mn-cs"/>
              </a:rPr>
              <a:t> ארוכות גרף ואנו עושים לו אדפטציה לזיהוי אנומליות</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Skeleton Extraction</a:t>
            </a:r>
            <a:r>
              <a:rPr lang="en-US" dirty="0"/>
              <a:t> – identify the stable structure across time. Given a dynamic graph over multiple time steps identifying nodes and edges that persist across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Neural ODE Modeling</a:t>
            </a:r>
            <a:r>
              <a:rPr lang="en-US" dirty="0"/>
              <a:t> – learn the dynamics using continuous-time methods. Instead of modeling discrete jumps, it solves a differential equation</a:t>
            </a:r>
          </a:p>
          <a:p>
            <a:pPr algn="l" rtl="0"/>
            <a:r>
              <a:rPr lang="en-US" b="1" dirty="0"/>
              <a:t>Super-Resolution Reconstruction</a:t>
            </a:r>
            <a:r>
              <a:rPr lang="en-US" dirty="0"/>
              <a:t> – recover the full network from the skeleton.</a:t>
            </a:r>
          </a:p>
          <a:p>
            <a:pPr algn="l" rtl="0"/>
            <a:endParaRPr lang="he-IL" dirty="0"/>
          </a:p>
          <a:p>
            <a:pPr algn="l" rtl="0"/>
            <a:endParaRPr lang="he-IL" dirty="0"/>
          </a:p>
        </p:txBody>
      </p:sp>
      <p:sp>
        <p:nvSpPr>
          <p:cNvPr id="4" name="מציין מיקום של מספר שקופית 3">
            <a:extLst>
              <a:ext uri="{FF2B5EF4-FFF2-40B4-BE49-F238E27FC236}">
                <a16:creationId xmlns:a16="http://schemas.microsoft.com/office/drawing/2014/main" id="{A988B4FF-F8CF-5F19-1D7F-6799E6384D19}"/>
              </a:ext>
            </a:extLst>
          </p:cNvPr>
          <p:cNvSpPr>
            <a:spLocks noGrp="1"/>
          </p:cNvSpPr>
          <p:nvPr>
            <p:ph type="sldNum" sz="quarter" idx="5"/>
          </p:nvPr>
        </p:nvSpPr>
        <p:spPr/>
        <p:txBody>
          <a:bodyPr/>
          <a:lstStyle/>
          <a:p>
            <a:fld id="{62CDEFC5-84FF-4124-9982-C3A30437DEF8}" type="slidenum">
              <a:rPr lang="he-IL" smtClean="0"/>
              <a:t>14</a:t>
            </a:fld>
            <a:endParaRPr lang="he-IL" dirty="0"/>
          </a:p>
        </p:txBody>
      </p:sp>
    </p:spTree>
    <p:extLst>
      <p:ext uri="{BB962C8B-B14F-4D97-AF65-F5344CB8AC3E}">
        <p14:creationId xmlns:p14="http://schemas.microsoft.com/office/powerpoint/2010/main" val="2614631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A6BDB-3BE3-B6CE-6DB5-514959D251B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FEB8127C-0CFE-8B6A-2467-65FD749E14E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06D6757-B6F4-DD23-3507-338CCA4E4D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Anomaly detection identifies unusual patterns that deviate from the norm.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citation networks, this means detecting unexpected behaviors like cross-domain citations - for instance, when a machine-learning paper suddenly gets cited in physics - or sudden citation bursts, like 'sleeping beauty' papers that get rediscovered and suddenly receive massive attention after years of being ignored.</a:t>
            </a:r>
            <a:endParaRPr lang="he-IL" dirty="0"/>
          </a:p>
        </p:txBody>
      </p:sp>
      <p:sp>
        <p:nvSpPr>
          <p:cNvPr id="4" name="מציין מיקום של מספר שקופית 3">
            <a:extLst>
              <a:ext uri="{FF2B5EF4-FFF2-40B4-BE49-F238E27FC236}">
                <a16:creationId xmlns:a16="http://schemas.microsoft.com/office/drawing/2014/main" id="{5A67CA33-579D-684A-C42C-C100B9621F85}"/>
              </a:ext>
            </a:extLst>
          </p:cNvPr>
          <p:cNvSpPr>
            <a:spLocks noGrp="1"/>
          </p:cNvSpPr>
          <p:nvPr>
            <p:ph type="sldNum" sz="quarter" idx="5"/>
          </p:nvPr>
        </p:nvSpPr>
        <p:spPr/>
        <p:txBody>
          <a:bodyPr/>
          <a:lstStyle/>
          <a:p>
            <a:fld id="{62CDEFC5-84FF-4124-9982-C3A30437DEF8}" type="slidenum">
              <a:rPr lang="he-IL" smtClean="0"/>
              <a:t>15</a:t>
            </a:fld>
            <a:endParaRPr lang="he-IL" dirty="0"/>
          </a:p>
        </p:txBody>
      </p:sp>
    </p:spTree>
    <p:extLst>
      <p:ext uri="{BB962C8B-B14F-4D97-AF65-F5344CB8AC3E}">
        <p14:creationId xmlns:p14="http://schemas.microsoft.com/office/powerpoint/2010/main" val="2679440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2A345-07BB-1EA9-BD92-3026326C146A}"/>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410E381-F0BE-39E2-D0FA-C208A9DC7BD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3949ED6-3A4F-76C0-E6AE-E2883D067F1B}"/>
              </a:ext>
            </a:extLst>
          </p:cNvPr>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Arial" panose="020B0604020202020204" pitchFamily="34" charset="0"/>
              </a:rPr>
              <a:t>For our anomaly detection approach, we use Isolation Forest - an unsupervised algorithm that identifies outliers by measuring how easily data points can be isolated from the rest.</a:t>
            </a:r>
            <a:endParaRPr lang="he-IL" dirty="0"/>
          </a:p>
          <a:p>
            <a:endParaRPr lang="he-IL" dirty="0"/>
          </a:p>
        </p:txBody>
      </p:sp>
      <p:sp>
        <p:nvSpPr>
          <p:cNvPr id="4" name="מציין מיקום של מספר שקופית 3">
            <a:extLst>
              <a:ext uri="{FF2B5EF4-FFF2-40B4-BE49-F238E27FC236}">
                <a16:creationId xmlns:a16="http://schemas.microsoft.com/office/drawing/2014/main" id="{977DF16F-D57C-0897-54AA-6E7F5A3FC41F}"/>
              </a:ext>
            </a:extLst>
          </p:cNvPr>
          <p:cNvSpPr>
            <a:spLocks noGrp="1"/>
          </p:cNvSpPr>
          <p:nvPr>
            <p:ph type="sldNum" sz="quarter" idx="5"/>
          </p:nvPr>
        </p:nvSpPr>
        <p:spPr/>
        <p:txBody>
          <a:bodyPr/>
          <a:lstStyle/>
          <a:p>
            <a:fld id="{62CDEFC5-84FF-4124-9982-C3A30437DEF8}" type="slidenum">
              <a:rPr lang="he-IL" smtClean="0"/>
              <a:t>16</a:t>
            </a:fld>
            <a:endParaRPr lang="he-IL" dirty="0"/>
          </a:p>
        </p:txBody>
      </p:sp>
    </p:spTree>
    <p:extLst>
      <p:ext uri="{BB962C8B-B14F-4D97-AF65-F5344CB8AC3E}">
        <p14:creationId xmlns:p14="http://schemas.microsoft.com/office/powerpoint/2010/main" val="3702513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2E583-D215-B158-3773-5AF9AA53865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88B4E13-A00D-538F-807C-0D0059E56F0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971B903-860C-7CB0-8E89-8242DCF31965}"/>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55539261-53BC-08E8-1001-F9B1DBB79E20}"/>
              </a:ext>
            </a:extLst>
          </p:cNvPr>
          <p:cNvSpPr>
            <a:spLocks noGrp="1"/>
          </p:cNvSpPr>
          <p:nvPr>
            <p:ph type="sldNum" sz="quarter" idx="5"/>
          </p:nvPr>
        </p:nvSpPr>
        <p:spPr/>
        <p:txBody>
          <a:bodyPr/>
          <a:lstStyle/>
          <a:p>
            <a:fld id="{62CDEFC5-84FF-4124-9982-C3A30437DEF8}" type="slidenum">
              <a:rPr lang="he-IL" smtClean="0"/>
              <a:t>17</a:t>
            </a:fld>
            <a:endParaRPr lang="he-IL" dirty="0"/>
          </a:p>
        </p:txBody>
      </p:sp>
    </p:spTree>
    <p:extLst>
      <p:ext uri="{BB962C8B-B14F-4D97-AF65-F5344CB8AC3E}">
        <p14:creationId xmlns:p14="http://schemas.microsoft.com/office/powerpoint/2010/main" val="2572818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7BE6B-2546-B1A1-5A5B-3DD09FFA034A}"/>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9C44DC9-32A5-ADD9-2073-CE88198579A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709019F-9989-FC59-F785-37F09B732C6A}"/>
              </a:ext>
            </a:extLst>
          </p:cNvPr>
          <p:cNvSpPr>
            <a:spLocks noGrp="1"/>
          </p:cNvSpPr>
          <p:nvPr>
            <p:ph type="body" idx="1"/>
          </p:nvPr>
        </p:nvSpPr>
        <p:spPr/>
        <p:txBody>
          <a:bodyPr/>
          <a:lstStyle/>
          <a:p>
            <a:pPr algn="l" rtl="0">
              <a:lnSpc>
                <a:spcPct val="107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With these key pieces in place, here's how our approach works.</a:t>
            </a:r>
          </a:p>
          <a:p>
            <a:pPr algn="l">
              <a:buNone/>
            </a:pPr>
            <a:r>
              <a:rPr lang="en-US" sz="1200" dirty="0">
                <a:effectLst/>
                <a:latin typeface="Aptos" panose="020B0004020202020204" pitchFamily="34" charset="0"/>
                <a:ea typeface="Aptos" panose="020B0004020202020204" pitchFamily="34" charset="0"/>
                <a:cs typeface="Arial" panose="020B0604020202020204" pitchFamily="34" charset="0"/>
              </a:rPr>
              <a:t>Our pipeline has several key stages: We start by generating node embeddings using standard techniques, then transform these into hyperbolic space. DISKNET learns the dynamics in this hyperbolic representation and forecasts future positions. We then reconstruct the predicted network and compare it with the actual observed network. For each node, we calculate a deviation score - if this score exceeds our threshold, we label it as anomalous, otherwise it's normal.</a:t>
            </a:r>
            <a:endParaRPr lang="he-IL" dirty="0"/>
          </a:p>
        </p:txBody>
      </p:sp>
      <p:sp>
        <p:nvSpPr>
          <p:cNvPr id="4" name="מציין מיקום של מספר שקופית 3">
            <a:extLst>
              <a:ext uri="{FF2B5EF4-FFF2-40B4-BE49-F238E27FC236}">
                <a16:creationId xmlns:a16="http://schemas.microsoft.com/office/drawing/2014/main" id="{25C83FC1-9979-7D8D-EEAC-C77015D1E419}"/>
              </a:ext>
            </a:extLst>
          </p:cNvPr>
          <p:cNvSpPr>
            <a:spLocks noGrp="1"/>
          </p:cNvSpPr>
          <p:nvPr>
            <p:ph type="sldNum" sz="quarter" idx="5"/>
          </p:nvPr>
        </p:nvSpPr>
        <p:spPr/>
        <p:txBody>
          <a:bodyPr/>
          <a:lstStyle/>
          <a:p>
            <a:fld id="{62CDEFC5-84FF-4124-9982-C3A30437DEF8}" type="slidenum">
              <a:rPr lang="he-IL" smtClean="0"/>
              <a:t>18</a:t>
            </a:fld>
            <a:endParaRPr lang="he-IL" dirty="0"/>
          </a:p>
        </p:txBody>
      </p:sp>
    </p:spTree>
    <p:extLst>
      <p:ext uri="{BB962C8B-B14F-4D97-AF65-F5344CB8AC3E}">
        <p14:creationId xmlns:p14="http://schemas.microsoft.com/office/powerpoint/2010/main" val="1760715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6B3FA-8309-4D13-9EA4-7643BB62243A}"/>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313F571-8A30-AEDC-148B-FC0692542B0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294B5DA-04F4-6CBA-23C5-4C420B18C8E7}"/>
              </a:ext>
            </a:extLst>
          </p:cNvPr>
          <p:cNvSpPr>
            <a:spLocks noGrp="1"/>
          </p:cNvSpPr>
          <p:nvPr>
            <p:ph type="body" idx="1"/>
          </p:nvPr>
        </p:nvSpPr>
        <p:spPr/>
        <p:txBody>
          <a:bodyPr/>
          <a:lstStyle/>
          <a:p>
            <a:pPr algn="l" rtl="0"/>
            <a:r>
              <a:rPr lang="en-US" b="1" dirty="0"/>
              <a:t>Precision</a:t>
            </a:r>
            <a:r>
              <a:rPr lang="en-US" dirty="0"/>
              <a:t> measures how many of the detected anomalies are actually true anomalies.</a:t>
            </a:r>
          </a:p>
          <a:p>
            <a:pPr algn="l" rtl="0"/>
            <a:r>
              <a:rPr lang="en-US" b="1" dirty="0"/>
              <a:t>Recall</a:t>
            </a:r>
            <a:r>
              <a:rPr lang="en-US" dirty="0"/>
              <a:t> measures how many of the real anomalies our model actually detects.</a:t>
            </a:r>
          </a:p>
          <a:p>
            <a:pPr algn="l" rtl="0"/>
            <a:r>
              <a:rPr lang="en-US" dirty="0"/>
              <a:t>In our case, we aim for both to be high, ensuring that we catch real anomalies without overwhelming noise.</a:t>
            </a:r>
          </a:p>
          <a:p>
            <a:pPr algn="l" rtl="0"/>
            <a:endParaRPr lang="he-IL" dirty="0"/>
          </a:p>
          <a:p>
            <a:pPr algn="l" rtl="0"/>
            <a:endParaRPr lang="he-IL" dirty="0"/>
          </a:p>
        </p:txBody>
      </p:sp>
      <p:sp>
        <p:nvSpPr>
          <p:cNvPr id="4" name="מציין מיקום של מספר שקופית 3">
            <a:extLst>
              <a:ext uri="{FF2B5EF4-FFF2-40B4-BE49-F238E27FC236}">
                <a16:creationId xmlns:a16="http://schemas.microsoft.com/office/drawing/2014/main" id="{C0F352D4-C94F-CEBD-F6BD-6D3E20CC933C}"/>
              </a:ext>
            </a:extLst>
          </p:cNvPr>
          <p:cNvSpPr>
            <a:spLocks noGrp="1"/>
          </p:cNvSpPr>
          <p:nvPr>
            <p:ph type="sldNum" sz="quarter" idx="5"/>
          </p:nvPr>
        </p:nvSpPr>
        <p:spPr/>
        <p:txBody>
          <a:bodyPr/>
          <a:lstStyle/>
          <a:p>
            <a:fld id="{62CDEFC5-84FF-4124-9982-C3A30437DEF8}" type="slidenum">
              <a:rPr lang="he-IL" smtClean="0"/>
              <a:t>19</a:t>
            </a:fld>
            <a:endParaRPr lang="he-IL" dirty="0"/>
          </a:p>
        </p:txBody>
      </p:sp>
    </p:spTree>
    <p:extLst>
      <p:ext uri="{BB962C8B-B14F-4D97-AF65-F5344CB8AC3E}">
        <p14:creationId xmlns:p14="http://schemas.microsoft.com/office/powerpoint/2010/main" val="4274728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4189B-7D20-15FC-1E83-BA11DDED399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DA6DB88-E0A7-EF5D-F2CB-387A92B08F8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C2BFEA9-6BF3-195F-CBAC-A60D2DAEB4C8}"/>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F22684B7-FC2E-99D4-162B-128652C38D01}"/>
              </a:ext>
            </a:extLst>
          </p:cNvPr>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62CDEFC5-84FF-4124-9982-C3A30437DEF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a:t>
            </a:fld>
            <a:endParaRPr kumimoji="0" lang="he-IL" sz="12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1569013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57AB7-1848-1A0C-F80A-11BDA276B0A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E1FB987-7214-37FD-1D71-A661A713235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E9B269D-AFDE-F292-8983-7E2F289BDAAF}"/>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27763907-2B2A-03EF-E63B-4ACF7F429549}"/>
              </a:ext>
            </a:extLst>
          </p:cNvPr>
          <p:cNvSpPr>
            <a:spLocks noGrp="1"/>
          </p:cNvSpPr>
          <p:nvPr>
            <p:ph type="sldNum" sz="quarter" idx="5"/>
          </p:nvPr>
        </p:nvSpPr>
        <p:spPr/>
        <p:txBody>
          <a:bodyPr/>
          <a:lstStyle/>
          <a:p>
            <a:fld id="{62CDEFC5-84FF-4124-9982-C3A30437DEF8}" type="slidenum">
              <a:rPr lang="he-IL" smtClean="0"/>
              <a:t>20</a:t>
            </a:fld>
            <a:endParaRPr lang="he-IL" dirty="0"/>
          </a:p>
        </p:txBody>
      </p:sp>
    </p:spTree>
    <p:extLst>
      <p:ext uri="{BB962C8B-B14F-4D97-AF65-F5344CB8AC3E}">
        <p14:creationId xmlns:p14="http://schemas.microsoft.com/office/powerpoint/2010/main" val="852687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A6AD1-F304-41D2-CB80-E5AE2D26D58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C1B5E56-A6AD-985E-95FF-015C0FD33EBC}"/>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F728E05-84EE-6D29-4DC5-34576A1EAA14}"/>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E7466398-EB15-BB87-6FEC-D81C51F5BB0C}"/>
              </a:ext>
            </a:extLst>
          </p:cNvPr>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62CDEFC5-84FF-4124-9982-C3A30437DEF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21</a:t>
            </a:fld>
            <a:endParaRPr kumimoji="0" lang="he-IL" sz="12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2977438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7BE27-6332-FB7B-945E-0640561FEC7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1482B72-1473-1F62-6691-B91FFE08667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BF5A528-B14C-CD36-2363-E159EB678FD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Based on the results of DISKNET we are expecting to get both accurate and comprehensive results finding anomalies.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needed)</a:t>
            </a:r>
            <a:r>
              <a:rPr lang="en-US" sz="1000" dirty="0">
                <a:effectLst/>
                <a:latin typeface="+mn-lt"/>
                <a:ea typeface="+mn-ea"/>
                <a:cs typeface="+mn-cs"/>
              </a:rPr>
              <a:t> </a:t>
            </a:r>
            <a:r>
              <a:rPr lang="en-US" sz="1200" dirty="0">
                <a:effectLst/>
                <a:latin typeface="Aptos" panose="020B0004020202020204" pitchFamily="34" charset="0"/>
                <a:ea typeface="Aptos" panose="020B0004020202020204" pitchFamily="34" charset="0"/>
                <a:cs typeface="Arial" panose="020B0604020202020204" pitchFamily="34" charset="0"/>
              </a:rPr>
              <a:t>Precision measures how many of our detected anomalies are actually correct, while recall shows how many real anomalies we catch.</a:t>
            </a:r>
            <a:endParaRPr lang="he-IL" dirty="0"/>
          </a:p>
        </p:txBody>
      </p:sp>
      <p:sp>
        <p:nvSpPr>
          <p:cNvPr id="4" name="מציין מיקום של מספר שקופית 3">
            <a:extLst>
              <a:ext uri="{FF2B5EF4-FFF2-40B4-BE49-F238E27FC236}">
                <a16:creationId xmlns:a16="http://schemas.microsoft.com/office/drawing/2014/main" id="{5A035EB3-05B9-3F3C-8581-B98AB604DFDD}"/>
              </a:ext>
            </a:extLst>
          </p:cNvPr>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62CDEFC5-84FF-4124-9982-C3A30437DEF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22</a:t>
            </a:fld>
            <a:endParaRPr kumimoji="0" lang="he-IL" sz="12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1959560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4DE4B-0793-D3C8-615B-90EF6F48F527}"/>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92A5FC1-1DC2-8813-12D5-31FEFCAEB3E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2516472-4CD6-B8A5-8437-778C0F0B7E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Arial" panose="020B0604020202020204" pitchFamily="34" charset="0"/>
              </a:rPr>
              <a:t>Based on our validation results, we anticipate successfully detecting the types of anomalies we described earlier - delayed recognition patterns, cross-domain citations, and structural deviations.</a:t>
            </a:r>
            <a:endParaRPr lang="he-IL" dirty="0"/>
          </a:p>
          <a:p>
            <a:endParaRPr lang="he-IL" dirty="0"/>
          </a:p>
        </p:txBody>
      </p:sp>
      <p:sp>
        <p:nvSpPr>
          <p:cNvPr id="4" name="מציין מיקום של מספר שקופית 3">
            <a:extLst>
              <a:ext uri="{FF2B5EF4-FFF2-40B4-BE49-F238E27FC236}">
                <a16:creationId xmlns:a16="http://schemas.microsoft.com/office/drawing/2014/main" id="{32BC1671-05DE-4EF8-2C58-13F664062D10}"/>
              </a:ext>
            </a:extLst>
          </p:cNvPr>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62CDEFC5-84FF-4124-9982-C3A30437DEF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23</a:t>
            </a:fld>
            <a:endParaRPr kumimoji="0" lang="he-IL" sz="12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462221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80023-F22B-814E-14ED-F2562AB9A91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29920DD-7D15-8F6F-C111-98CFAEC34E4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A9A54F1-AC57-915D-96C5-AE86C6801993}"/>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482161EC-FD11-75E7-DD70-E7DCDB665B05}"/>
              </a:ext>
            </a:extLst>
          </p:cNvPr>
          <p:cNvSpPr>
            <a:spLocks noGrp="1"/>
          </p:cNvSpPr>
          <p:nvPr>
            <p:ph type="sldNum" sz="quarter" idx="5"/>
          </p:nvPr>
        </p:nvSpPr>
        <p:spPr/>
        <p:txBody>
          <a:bodyPr/>
          <a:lstStyle/>
          <a:p>
            <a:fld id="{62CDEFC5-84FF-4124-9982-C3A30437DEF8}" type="slidenum">
              <a:rPr lang="he-IL" smtClean="0"/>
              <a:t>24</a:t>
            </a:fld>
            <a:endParaRPr lang="he-IL"/>
          </a:p>
        </p:txBody>
      </p:sp>
    </p:spTree>
    <p:extLst>
      <p:ext uri="{BB962C8B-B14F-4D97-AF65-F5344CB8AC3E}">
        <p14:creationId xmlns:p14="http://schemas.microsoft.com/office/powerpoint/2010/main" val="317714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BC68E-E4CE-4B75-99DB-AF31DB20C7B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45A509A-BA77-9788-4C97-134B0985341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7539885-AE0A-D431-C1C0-E8B7E14383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faced several challenges: First, using hyperbolic space requires careful mathematical handling. Second, defining what counts as an anomaly isn’t trivial. Finally, we had to ensure our method wasn’t overly sensitive to noise</a:t>
            </a:r>
            <a:endParaRPr lang="he-IL" dirty="0"/>
          </a:p>
          <a:p>
            <a:pPr algn="l" rtl="0"/>
            <a:endParaRPr lang="he-IL" dirty="0"/>
          </a:p>
        </p:txBody>
      </p:sp>
      <p:sp>
        <p:nvSpPr>
          <p:cNvPr id="4" name="מציין מיקום של מספר שקופית 3">
            <a:extLst>
              <a:ext uri="{FF2B5EF4-FFF2-40B4-BE49-F238E27FC236}">
                <a16:creationId xmlns:a16="http://schemas.microsoft.com/office/drawing/2014/main" id="{E2843F69-32BE-58F5-07A1-3914C70031CF}"/>
              </a:ext>
            </a:extLst>
          </p:cNvPr>
          <p:cNvSpPr>
            <a:spLocks noGrp="1"/>
          </p:cNvSpPr>
          <p:nvPr>
            <p:ph type="sldNum" sz="quarter" idx="5"/>
          </p:nvPr>
        </p:nvSpPr>
        <p:spPr/>
        <p:txBody>
          <a:bodyPr/>
          <a:lstStyle/>
          <a:p>
            <a:fld id="{62CDEFC5-84FF-4124-9982-C3A30437DEF8}" type="slidenum">
              <a:rPr lang="he-IL" smtClean="0"/>
              <a:t>25</a:t>
            </a:fld>
            <a:endParaRPr lang="he-IL"/>
          </a:p>
        </p:txBody>
      </p:sp>
    </p:spTree>
    <p:extLst>
      <p:ext uri="{BB962C8B-B14F-4D97-AF65-F5344CB8AC3E}">
        <p14:creationId xmlns:p14="http://schemas.microsoft.com/office/powerpoint/2010/main" val="3456572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1CF78-70FB-F456-288D-6C651008DBF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95A1967-7662-C882-011E-D703F6D1C79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B303AF7-6BCE-488F-5E06-CBF988B8C599}"/>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9F7E4D9E-07C3-8FE4-CDBD-534E95C28126}"/>
              </a:ext>
            </a:extLst>
          </p:cNvPr>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62CDEFC5-84FF-4124-9982-C3A30437DEF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26</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13782920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B9DB0-B776-9344-22AA-69F13275A67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FEA8B79-0AC3-3741-C0FA-2829B1E939B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C6FCD24-3BE8-ECA9-ED9C-6E44BCC188A9}"/>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7EDDCC50-EB13-7F66-9330-F7274F36D07F}"/>
              </a:ext>
            </a:extLst>
          </p:cNvPr>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62CDEFC5-84FF-4124-9982-C3A30437DEF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545039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27360-0712-442E-3B03-58AEA888EE8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718ADAF9-8580-9C0E-716E-51A4D99DA983}"/>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6A739A4-75CF-D9B7-7969-EECA80431301}"/>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12CF80BB-97CC-0026-6A03-2CFA755B2BC4}"/>
              </a:ext>
            </a:extLst>
          </p:cNvPr>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62CDEFC5-84FF-4124-9982-C3A30437DEF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28</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126847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6EBB1-3EA2-EE0A-C9D6-94E0295C58DA}"/>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0B9F507-1F29-C846-4F9F-FF825625F66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CC8942C-6FD7-8127-10E0-927DC41A7F95}"/>
              </a:ext>
            </a:extLst>
          </p:cNvPr>
          <p:cNvSpPr>
            <a:spLocks noGrp="1"/>
          </p:cNvSpPr>
          <p:nvPr>
            <p:ph type="body" idx="1"/>
          </p:nvPr>
        </p:nvSpPr>
        <p:spPr/>
        <p:txBody>
          <a:bodyPr/>
          <a:lstStyle/>
          <a:p>
            <a:pPr algn="l" rtl="0"/>
            <a:r>
              <a:rPr lang="en-US" dirty="0"/>
              <a:t>Our contributions include adapting DISKNET integration of hyperbolic geometry with neural ODEs for </a:t>
            </a:r>
            <a:r>
              <a:rPr kumimoji="0" lang="en-US" sz="1200" b="0" i="0" u="none" strike="noStrike" kern="1200" cap="none" spc="0" normalizeH="0" baseline="0" noProof="0" dirty="0">
                <a:ln>
                  <a:noFill/>
                </a:ln>
                <a:solidFill>
                  <a:srgbClr val="F3F3F3"/>
                </a:solidFill>
                <a:effectLst/>
                <a:uLnTx/>
                <a:uFillTx/>
                <a:latin typeface="DM Sans"/>
                <a:ea typeface="DM Sans"/>
                <a:cs typeface="DM Sans"/>
                <a:sym typeface="DM Sans"/>
              </a:rPr>
              <a:t>anomaly detection and</a:t>
            </a:r>
            <a:r>
              <a:rPr lang="en-US" dirty="0"/>
              <a:t> applying this to citation networks using a skeleton-based framework.</a:t>
            </a:r>
          </a:p>
          <a:p>
            <a:pPr algn="l" rtl="0"/>
            <a:r>
              <a:rPr lang="en-US" dirty="0"/>
              <a:t>This provides a more realistic model of citation behavior over time.</a:t>
            </a:r>
            <a:endParaRPr lang="he-IL" dirty="0"/>
          </a:p>
          <a:p>
            <a:pPr algn="l" rtl="0"/>
            <a:endParaRPr lang="he-IL" dirty="0"/>
          </a:p>
        </p:txBody>
      </p:sp>
      <p:sp>
        <p:nvSpPr>
          <p:cNvPr id="4" name="מציין מיקום של מספר שקופית 3">
            <a:extLst>
              <a:ext uri="{FF2B5EF4-FFF2-40B4-BE49-F238E27FC236}">
                <a16:creationId xmlns:a16="http://schemas.microsoft.com/office/drawing/2014/main" id="{BDD1EEDF-95EB-B732-C323-9744A3B60DA1}"/>
              </a:ext>
            </a:extLst>
          </p:cNvPr>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62CDEFC5-84FF-4124-9982-C3A30437DEF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29</a:t>
            </a:fld>
            <a:endParaRPr kumimoji="0" lang="he-IL"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3033216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5DA03-654B-EDF8-4A5E-0F62F032DD9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FF0E554C-B25D-EAC6-0D7F-21D3E8170C8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24527A4-9737-4246-6E34-6FF4ACFE36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Citation networks are not static — they grow and evolve. However, many models treat them as fixed graphs, ignoring the dynamics. This limits our ability to detect meaningful changes.</a:t>
            </a:r>
            <a:endParaRPr lang="he-IL" dirty="0"/>
          </a:p>
          <a:p>
            <a:pPr algn="l" rtl="0"/>
            <a:endParaRPr lang="he-IL" dirty="0"/>
          </a:p>
        </p:txBody>
      </p:sp>
      <p:sp>
        <p:nvSpPr>
          <p:cNvPr id="4" name="מציין מיקום של מספר שקופית 3">
            <a:extLst>
              <a:ext uri="{FF2B5EF4-FFF2-40B4-BE49-F238E27FC236}">
                <a16:creationId xmlns:a16="http://schemas.microsoft.com/office/drawing/2014/main" id="{3B6706F9-7C01-F4EE-EB88-D8C1A0012510}"/>
              </a:ext>
            </a:extLst>
          </p:cNvPr>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62CDEFC5-84FF-4124-9982-C3A30437DEF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a:t>
            </a:fld>
            <a:endParaRPr kumimoji="0" lang="he-IL" sz="12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3959613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31F7E-E4DE-024F-5A9C-91AE0F744A7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0AC1FC2-CA3B-325B-6EEE-6CD8D9E8D06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DE0990B-60EA-9C67-F273-2C91D71DC5CC}"/>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892CF4A1-86A6-AD88-0114-33845F9B1922}"/>
              </a:ext>
            </a:extLst>
          </p:cNvPr>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62CDEFC5-84FF-4124-9982-C3A30437DEF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30</a:t>
            </a:fld>
            <a:endParaRPr kumimoji="0" lang="he-IL" sz="12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4126173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6FF83-A0CA-29EC-D6A6-5BF5D665727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CDE0B86-34E3-A920-C45D-3CB1DA977AFC}"/>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28BA9AB-C564-FE89-1611-2E88CFE121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summarize: Traditional models miss how citation networks evolve</a:t>
            </a:r>
            <a:r>
              <a:rPr lang="en-US"/>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introduce a new skeleton-based framework using hyperbolic space and Neural ODEs.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enables better detection of anomalies and deeper insights into research evolution</a:t>
            </a:r>
            <a:endParaRPr lang="he-IL" dirty="0"/>
          </a:p>
          <a:p>
            <a:pPr algn="l" rtl="0"/>
            <a:endParaRPr lang="he-IL" dirty="0"/>
          </a:p>
        </p:txBody>
      </p:sp>
      <p:sp>
        <p:nvSpPr>
          <p:cNvPr id="4" name="מציין מיקום של מספר שקופית 3">
            <a:extLst>
              <a:ext uri="{FF2B5EF4-FFF2-40B4-BE49-F238E27FC236}">
                <a16:creationId xmlns:a16="http://schemas.microsoft.com/office/drawing/2014/main" id="{FBE959C5-C96A-D2FC-AB6C-CD703678B7E7}"/>
              </a:ext>
            </a:extLst>
          </p:cNvPr>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62CDEFC5-84FF-4124-9982-C3A30437DEF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31</a:t>
            </a:fld>
            <a:endParaRPr kumimoji="0" lang="he-IL" sz="12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20454961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AA473-2776-8925-9FE0-29E79916EEB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9423DD-75A8-0005-16AA-5EE918850C0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B8E609D-C254-0157-D607-54B6593F46D6}"/>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FF328200-75BD-CA1F-EEBF-439D2EF70CAC}"/>
              </a:ext>
            </a:extLst>
          </p:cNvPr>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62CDEFC5-84FF-4124-9982-C3A30437DEF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4</a:t>
            </a:fld>
            <a:endParaRPr kumimoji="0" lang="he-IL" sz="12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3725352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08C63-BBD4-3D4F-8E34-A05F9D97512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2663CB5-B60F-2AA2-82E9-F2CE6AADD64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58F8135-7C82-094B-7EFB-8611C8EF17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Understanding how the network evolves is key. We’re motivated by the need to detect unusual citation behavior</a:t>
            </a:r>
            <a:endParaRPr lang="he-IL" dirty="0"/>
          </a:p>
        </p:txBody>
      </p:sp>
      <p:sp>
        <p:nvSpPr>
          <p:cNvPr id="4" name="מציין מיקום של מספר שקופית 3">
            <a:extLst>
              <a:ext uri="{FF2B5EF4-FFF2-40B4-BE49-F238E27FC236}">
                <a16:creationId xmlns:a16="http://schemas.microsoft.com/office/drawing/2014/main" id="{D0FC12F5-20C3-B9B1-C06D-8F84BACCDD24}"/>
              </a:ext>
            </a:extLst>
          </p:cNvPr>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62CDEFC5-84FF-4124-9982-C3A30437DEF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a:t>
            </a:fld>
            <a:endParaRPr kumimoji="0" lang="he-IL" sz="12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182147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89B7E-0061-1355-76CD-9F78ACCF613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3E30235-80FF-577D-79BF-6CAB66AA40A0}"/>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A4E8699-5B6D-682F-1776-0D181C434B2A}"/>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965637A2-F6A3-3715-852E-BA4E29DEB37B}"/>
              </a:ext>
            </a:extLst>
          </p:cNvPr>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62CDEFC5-84FF-4124-9982-C3A30437DEF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a:t>
            </a:fld>
            <a:endParaRPr kumimoji="0" lang="he-IL" sz="12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2840232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9B00B-CE12-42F3-CA7C-E739AA6E347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DD67C76-EF81-4942-7445-76A49E18F99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69729029-2039-F6D6-5719-7C724F2B5779}"/>
              </a:ext>
            </a:extLst>
          </p:cNvPr>
          <p:cNvSpPr>
            <a:spLocks noGrp="1"/>
          </p:cNvSpPr>
          <p:nvPr>
            <p:ph type="body" idx="1"/>
          </p:nvPr>
        </p:nvSpPr>
        <p:spPr/>
        <p:txBody>
          <a:bodyPr/>
          <a:lstStyle/>
          <a:p>
            <a:pPr algn="l" rtl="0">
              <a:lnSpc>
                <a:spcPct val="107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As we mentioned, current methods struggle with certain challenges,</a:t>
            </a:r>
          </a:p>
          <a:p>
            <a:pPr algn="l" rtl="0">
              <a:lnSpc>
                <a:spcPct val="107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and they also have additional technical problems:</a:t>
            </a:r>
          </a:p>
          <a:p>
            <a:pPr algn="l" rtl="0">
              <a:lnSpc>
                <a:spcPct val="107000"/>
              </a:lnSpc>
              <a:spcAft>
                <a:spcPts val="800"/>
              </a:spcAft>
              <a:buNone/>
            </a:pPr>
            <a:br>
              <a:rPr lang="en-US" sz="1200" kern="100" dirty="0">
                <a:effectLst/>
                <a:latin typeface="Aptos" panose="020B0004020202020204" pitchFamily="34" charset="0"/>
                <a:ea typeface="Aptos" panose="020B0004020202020204" pitchFamily="34" charset="0"/>
                <a:cs typeface="Arial" panose="020B0604020202020204" pitchFamily="34" charset="0"/>
              </a:rPr>
            </a:br>
            <a:r>
              <a:rPr lang="en-US" sz="1200" kern="100" dirty="0">
                <a:effectLst/>
                <a:latin typeface="Aptos" panose="020B0004020202020204" pitchFamily="34" charset="0"/>
                <a:ea typeface="Aptos" panose="020B0004020202020204" pitchFamily="34" charset="0"/>
                <a:cs typeface="Arial" panose="020B0604020202020204" pitchFamily="34" charset="0"/>
              </a:rPr>
              <a:t>1)</a:t>
            </a:r>
            <a:r>
              <a:rPr lang="en-US" sz="1200" b="1" kern="100" dirty="0">
                <a:effectLst/>
                <a:latin typeface="Aptos" panose="020B0004020202020204" pitchFamily="34" charset="0"/>
                <a:ea typeface="Aptos" panose="020B0004020202020204" pitchFamily="34" charset="0"/>
                <a:cs typeface="Arial" panose="020B0604020202020204" pitchFamily="34" charset="0"/>
              </a:rPr>
              <a:t> Euclidean embeddings</a:t>
            </a:r>
            <a:r>
              <a:rPr lang="en-US" sz="1200" kern="100" dirty="0">
                <a:effectLst/>
                <a:latin typeface="Aptos" panose="020B0004020202020204" pitchFamily="34" charset="0"/>
                <a:ea typeface="Aptos" panose="020B0004020202020204" pitchFamily="34" charset="0"/>
                <a:cs typeface="Arial" panose="020B0604020202020204" pitchFamily="34" charset="0"/>
              </a:rPr>
              <a:t> distort hierarchical structures.</a:t>
            </a:r>
          </a:p>
          <a:p>
            <a:pPr algn="l" rtl="0">
              <a:lnSpc>
                <a:spcPct val="107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2) </a:t>
            </a:r>
            <a:r>
              <a:rPr lang="en-US" sz="1200" b="1" kern="100" dirty="0">
                <a:effectLst/>
                <a:latin typeface="Aptos" panose="020B0004020202020204" pitchFamily="34" charset="0"/>
                <a:ea typeface="Aptos" panose="020B0004020202020204" pitchFamily="34" charset="0"/>
                <a:cs typeface="Arial" panose="020B0604020202020204" pitchFamily="34" charset="0"/>
              </a:rPr>
              <a:t>discrete-time models</a:t>
            </a:r>
            <a:r>
              <a:rPr lang="en-US" sz="1200" kern="100" dirty="0">
                <a:effectLst/>
                <a:latin typeface="Aptos" panose="020B0004020202020204" pitchFamily="34" charset="0"/>
                <a:ea typeface="Aptos" panose="020B0004020202020204" pitchFamily="34" charset="0"/>
                <a:cs typeface="Arial" panose="020B0604020202020204" pitchFamily="34" charset="0"/>
              </a:rPr>
              <a:t> can't track how networks evolve over time.</a:t>
            </a:r>
          </a:p>
          <a:p>
            <a:pPr algn="l" rtl="0">
              <a:lnSpc>
                <a:spcPct val="107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These approaches oversimplify complex dynamic patterns</a:t>
            </a:r>
          </a:p>
          <a:p>
            <a:pPr algn="l" rtl="0">
              <a:lnSpc>
                <a:spcPct val="107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3)</a:t>
            </a:r>
            <a:r>
              <a:rPr lang="en-US" sz="1200" b="1" kern="100" dirty="0">
                <a:effectLst/>
                <a:latin typeface="Aptos" panose="020B0004020202020204" pitchFamily="34" charset="0"/>
                <a:ea typeface="Aptos" panose="020B0004020202020204" pitchFamily="34" charset="0"/>
                <a:cs typeface="Arial" panose="020B0604020202020204" pitchFamily="34" charset="0"/>
              </a:rPr>
              <a:t> and current anomaly detection methods</a:t>
            </a:r>
            <a:r>
              <a:rPr lang="en-US" sz="1200" kern="100" dirty="0">
                <a:effectLst/>
                <a:latin typeface="Aptos" panose="020B0004020202020204" pitchFamily="34" charset="0"/>
                <a:ea typeface="Aptos" panose="020B0004020202020204" pitchFamily="34" charset="0"/>
                <a:cs typeface="Arial" panose="020B0604020202020204" pitchFamily="34" charset="0"/>
              </a:rPr>
              <a:t> miss the context needed for proper analysis.</a:t>
            </a:r>
          </a:p>
          <a:p>
            <a:pPr algn="l" rtl="0">
              <a:lnSpc>
                <a:spcPct val="107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 </a:t>
            </a:r>
          </a:p>
          <a:p>
            <a:pPr algn="l" rtl="0">
              <a:lnSpc>
                <a:spcPct val="107000"/>
              </a:lnSpc>
              <a:spcAft>
                <a:spcPts val="800"/>
              </a:spcAft>
            </a:pPr>
            <a:r>
              <a:rPr lang="en-US" sz="1200" kern="100" dirty="0">
                <a:effectLst/>
                <a:latin typeface="Aptos" panose="020B0004020202020204" pitchFamily="34" charset="0"/>
                <a:ea typeface="Aptos" panose="020B0004020202020204" pitchFamily="34" charset="0"/>
                <a:cs typeface="Arial" panose="020B0604020202020204" pitchFamily="34" charset="0"/>
              </a:rPr>
              <a:t>This is why we need a different approach.</a:t>
            </a:r>
          </a:p>
        </p:txBody>
      </p:sp>
      <p:sp>
        <p:nvSpPr>
          <p:cNvPr id="4" name="מציין מיקום של מספר שקופית 3">
            <a:extLst>
              <a:ext uri="{FF2B5EF4-FFF2-40B4-BE49-F238E27FC236}">
                <a16:creationId xmlns:a16="http://schemas.microsoft.com/office/drawing/2014/main" id="{239B1672-9779-C9F3-93CD-E5837AE2A488}"/>
              </a:ext>
            </a:extLst>
          </p:cNvPr>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62CDEFC5-84FF-4124-9982-C3A30437DEF8}" type="slidenum">
              <a:rPr kumimoji="0" lang="he-IL"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7</a:t>
            </a:fld>
            <a:endParaRPr kumimoji="0" lang="he-IL" sz="12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1778133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62CDEFC5-84FF-4124-9982-C3A30437DEF8}" type="slidenum">
              <a:rPr lang="he-IL" smtClean="0"/>
              <a:t>8</a:t>
            </a:fld>
            <a:endParaRPr lang="he-IL" dirty="0"/>
          </a:p>
        </p:txBody>
      </p:sp>
    </p:spTree>
    <p:extLst>
      <p:ext uri="{BB962C8B-B14F-4D97-AF65-F5344CB8AC3E}">
        <p14:creationId xmlns:p14="http://schemas.microsoft.com/office/powerpoint/2010/main" val="1956278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8B0AA-C0DE-3412-BFC3-8ACC1BDB14A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0757AA2-363C-BF61-0EA7-5807B6336A10}"/>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6CA2AC60-D7DD-EC76-C194-83E155F68337}"/>
              </a:ext>
            </a:extLst>
          </p:cNvPr>
          <p:cNvSpPr>
            <a:spLocks noGrp="1"/>
          </p:cNvSpPr>
          <p:nvPr>
            <p:ph type="body" idx="1"/>
          </p:nvPr>
        </p:nvSpPr>
        <p:spPr/>
        <p:txBody>
          <a:bodyPr/>
          <a:lstStyle/>
          <a:p>
            <a:pPr algn="l" rtl="0">
              <a:lnSpc>
                <a:spcPct val="107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Now to understand our model, we need to cover its key </a:t>
            </a:r>
            <a:r>
              <a:rPr lang="en-US" sz="1200" b="1" kern="100" dirty="0">
                <a:effectLst/>
                <a:latin typeface="Aptos" panose="020B0004020202020204" pitchFamily="34" charset="0"/>
                <a:ea typeface="Aptos" panose="020B0004020202020204" pitchFamily="34" charset="0"/>
                <a:cs typeface="Arial" panose="020B0604020202020204" pitchFamily="34" charset="0"/>
              </a:rPr>
              <a:t>theoretical components</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algn="l" rtl="0">
              <a:lnSpc>
                <a:spcPct val="107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 </a:t>
            </a:r>
          </a:p>
          <a:p>
            <a:pPr algn="l" rtl="0">
              <a:lnSpc>
                <a:spcPct val="107000"/>
              </a:lnSpc>
              <a:spcAft>
                <a:spcPts val="800"/>
              </a:spcAft>
              <a:buNone/>
            </a:pPr>
            <a:r>
              <a:rPr lang="en-US" sz="1200" b="1" kern="100" dirty="0">
                <a:effectLst/>
                <a:latin typeface="Aptos" panose="020B0004020202020204" pitchFamily="34" charset="0"/>
                <a:ea typeface="Aptos" panose="020B0004020202020204" pitchFamily="34" charset="0"/>
                <a:cs typeface="Arial" panose="020B0604020202020204" pitchFamily="34" charset="0"/>
              </a:rPr>
              <a:t>Citation networks</a:t>
            </a:r>
            <a:r>
              <a:rPr lang="en-US" sz="1200" kern="100" dirty="0">
                <a:effectLst/>
                <a:latin typeface="Aptos" panose="020B0004020202020204" pitchFamily="34" charset="0"/>
                <a:ea typeface="Aptos" panose="020B0004020202020204" pitchFamily="34" charset="0"/>
                <a:cs typeface="Arial" panose="020B0604020202020204" pitchFamily="34" charset="0"/>
              </a:rPr>
              <a:t> are directed graphs - papers as nodes, citations as edges pointing from citing paper to cited paper.</a:t>
            </a:r>
          </a:p>
          <a:p>
            <a:pPr algn="l" rtl="0">
              <a:lnSpc>
                <a:spcPct val="107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 </a:t>
            </a:r>
          </a:p>
          <a:p>
            <a:pPr algn="l" rtl="0">
              <a:lnSpc>
                <a:spcPct val="107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What's important is that </a:t>
            </a:r>
            <a:r>
              <a:rPr lang="en-US" sz="1200" b="1" kern="100" dirty="0">
                <a:effectLst/>
                <a:latin typeface="Aptos" panose="020B0004020202020204" pitchFamily="34" charset="0"/>
                <a:ea typeface="Aptos" panose="020B0004020202020204" pitchFamily="34" charset="0"/>
                <a:cs typeface="Arial" panose="020B0604020202020204" pitchFamily="34" charset="0"/>
              </a:rPr>
              <a:t>these networks grow exponentially</a:t>
            </a:r>
            <a:r>
              <a:rPr lang="en-US" sz="1200" kern="100" dirty="0">
                <a:effectLst/>
                <a:latin typeface="Aptos" panose="020B0004020202020204" pitchFamily="34" charset="0"/>
                <a:ea typeface="Aptos" panose="020B0004020202020204" pitchFamily="34" charset="0"/>
                <a:cs typeface="Arial" panose="020B0604020202020204" pitchFamily="34" charset="0"/>
              </a:rPr>
              <a:t> as new papers and citations keep getting added.</a:t>
            </a:r>
          </a:p>
          <a:p>
            <a:pPr algn="l" rtl="0">
              <a:lnSpc>
                <a:spcPct val="107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 </a:t>
            </a:r>
          </a:p>
          <a:p>
            <a:pPr algn="l">
              <a:buNone/>
            </a:pPr>
            <a:r>
              <a:rPr lang="en-US" sz="1200" dirty="0">
                <a:effectLst/>
                <a:latin typeface="Aptos" panose="020B0004020202020204" pitchFamily="34" charset="0"/>
                <a:ea typeface="Aptos" panose="020B0004020202020204" pitchFamily="34" charset="0"/>
                <a:cs typeface="Arial" panose="020B0604020202020204" pitchFamily="34" charset="0"/>
              </a:rPr>
              <a:t> This brings us to the geometric framework we use to analyze them effectively.</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מציין מיקום של מספר שקופית 3">
            <a:extLst>
              <a:ext uri="{FF2B5EF4-FFF2-40B4-BE49-F238E27FC236}">
                <a16:creationId xmlns:a16="http://schemas.microsoft.com/office/drawing/2014/main" id="{E54F9CAA-37FD-D06A-8DDF-27DA29B9E6FD}"/>
              </a:ext>
            </a:extLst>
          </p:cNvPr>
          <p:cNvSpPr>
            <a:spLocks noGrp="1"/>
          </p:cNvSpPr>
          <p:nvPr>
            <p:ph type="sldNum" sz="quarter" idx="5"/>
          </p:nvPr>
        </p:nvSpPr>
        <p:spPr/>
        <p:txBody>
          <a:bodyPr/>
          <a:lstStyle/>
          <a:p>
            <a:fld id="{62CDEFC5-84FF-4124-9982-C3A30437DEF8}" type="slidenum">
              <a:rPr lang="he-IL" smtClean="0"/>
              <a:t>9</a:t>
            </a:fld>
            <a:endParaRPr lang="he-IL" dirty="0"/>
          </a:p>
        </p:txBody>
      </p:sp>
    </p:spTree>
    <p:extLst>
      <p:ext uri="{BB962C8B-B14F-4D97-AF65-F5344CB8AC3E}">
        <p14:creationId xmlns:p14="http://schemas.microsoft.com/office/powerpoint/2010/main" val="1296876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3324971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2561000" y="2179233"/>
            <a:ext cx="7070000" cy="1488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9600">
                <a:solidFill>
                  <a:schemeClr val="lt1"/>
                </a:solidFill>
              </a:defRPr>
            </a:lvl1pPr>
            <a:lvl2pPr lvl="1" algn="ctr">
              <a:spcBef>
                <a:spcPts val="0"/>
              </a:spcBef>
              <a:spcAft>
                <a:spcPts val="0"/>
              </a:spcAft>
              <a:buClr>
                <a:schemeClr val="lt1"/>
              </a:buClr>
              <a:buSzPts val="7200"/>
              <a:buNone/>
              <a:defRPr sz="9600">
                <a:solidFill>
                  <a:schemeClr val="lt1"/>
                </a:solidFill>
              </a:defRPr>
            </a:lvl2pPr>
            <a:lvl3pPr lvl="2" algn="ctr">
              <a:spcBef>
                <a:spcPts val="0"/>
              </a:spcBef>
              <a:spcAft>
                <a:spcPts val="0"/>
              </a:spcAft>
              <a:buClr>
                <a:schemeClr val="lt1"/>
              </a:buClr>
              <a:buSzPts val="7200"/>
              <a:buNone/>
              <a:defRPr sz="9600">
                <a:solidFill>
                  <a:schemeClr val="lt1"/>
                </a:solidFill>
              </a:defRPr>
            </a:lvl3pPr>
            <a:lvl4pPr lvl="3" algn="ctr">
              <a:spcBef>
                <a:spcPts val="0"/>
              </a:spcBef>
              <a:spcAft>
                <a:spcPts val="0"/>
              </a:spcAft>
              <a:buClr>
                <a:schemeClr val="lt1"/>
              </a:buClr>
              <a:buSzPts val="7200"/>
              <a:buNone/>
              <a:defRPr sz="9600">
                <a:solidFill>
                  <a:schemeClr val="lt1"/>
                </a:solidFill>
              </a:defRPr>
            </a:lvl4pPr>
            <a:lvl5pPr lvl="4" algn="ctr">
              <a:spcBef>
                <a:spcPts val="0"/>
              </a:spcBef>
              <a:spcAft>
                <a:spcPts val="0"/>
              </a:spcAft>
              <a:buClr>
                <a:schemeClr val="lt1"/>
              </a:buClr>
              <a:buSzPts val="7200"/>
              <a:buNone/>
              <a:defRPr sz="9600">
                <a:solidFill>
                  <a:schemeClr val="lt1"/>
                </a:solidFill>
              </a:defRPr>
            </a:lvl5pPr>
            <a:lvl6pPr lvl="5" algn="ctr">
              <a:spcBef>
                <a:spcPts val="0"/>
              </a:spcBef>
              <a:spcAft>
                <a:spcPts val="0"/>
              </a:spcAft>
              <a:buClr>
                <a:schemeClr val="lt1"/>
              </a:buClr>
              <a:buSzPts val="7200"/>
              <a:buNone/>
              <a:defRPr sz="9600">
                <a:solidFill>
                  <a:schemeClr val="lt1"/>
                </a:solidFill>
              </a:defRPr>
            </a:lvl6pPr>
            <a:lvl7pPr lvl="6" algn="ctr">
              <a:spcBef>
                <a:spcPts val="0"/>
              </a:spcBef>
              <a:spcAft>
                <a:spcPts val="0"/>
              </a:spcAft>
              <a:buClr>
                <a:schemeClr val="lt1"/>
              </a:buClr>
              <a:buSzPts val="7200"/>
              <a:buNone/>
              <a:defRPr sz="9600">
                <a:solidFill>
                  <a:schemeClr val="lt1"/>
                </a:solidFill>
              </a:defRPr>
            </a:lvl7pPr>
            <a:lvl8pPr lvl="7" algn="ctr">
              <a:spcBef>
                <a:spcPts val="0"/>
              </a:spcBef>
              <a:spcAft>
                <a:spcPts val="0"/>
              </a:spcAft>
              <a:buClr>
                <a:schemeClr val="lt1"/>
              </a:buClr>
              <a:buSzPts val="7200"/>
              <a:buNone/>
              <a:defRPr sz="9600">
                <a:solidFill>
                  <a:schemeClr val="lt1"/>
                </a:solidFill>
              </a:defRPr>
            </a:lvl8pPr>
            <a:lvl9pPr lvl="8" algn="ctr">
              <a:spcBef>
                <a:spcPts val="0"/>
              </a:spcBef>
              <a:spcAft>
                <a:spcPts val="0"/>
              </a:spcAft>
              <a:buClr>
                <a:schemeClr val="lt1"/>
              </a:buClr>
              <a:buSzPts val="7200"/>
              <a:buNone/>
              <a:defRPr sz="9600">
                <a:solidFill>
                  <a:schemeClr val="lt1"/>
                </a:solidFill>
              </a:defRPr>
            </a:lvl9pPr>
          </a:lstStyle>
          <a:p>
            <a:r>
              <a:t>xx%</a:t>
            </a:r>
          </a:p>
        </p:txBody>
      </p:sp>
      <p:sp>
        <p:nvSpPr>
          <p:cNvPr id="39" name="Google Shape;39;p11"/>
          <p:cNvSpPr txBox="1">
            <a:spLocks noGrp="1"/>
          </p:cNvSpPr>
          <p:nvPr>
            <p:ph type="body" idx="1"/>
          </p:nvPr>
        </p:nvSpPr>
        <p:spPr>
          <a:xfrm>
            <a:off x="3715400" y="4125967"/>
            <a:ext cx="4761200" cy="7560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accent1"/>
              </a:buClr>
              <a:buSzPts val="1800"/>
              <a:buChar char="●"/>
              <a:defRPr>
                <a:solidFill>
                  <a:schemeClr val="accent1"/>
                </a:solidFill>
              </a:defRPr>
            </a:lvl1pPr>
            <a:lvl2pPr marL="1219170" lvl="1" indent="-457189" algn="ctr">
              <a:spcBef>
                <a:spcPts val="2133"/>
              </a:spcBef>
              <a:spcAft>
                <a:spcPts val="0"/>
              </a:spcAft>
              <a:buClr>
                <a:schemeClr val="accent1"/>
              </a:buClr>
              <a:buSzPts val="1800"/>
              <a:buChar char="○"/>
              <a:defRPr sz="2400">
                <a:solidFill>
                  <a:schemeClr val="accent1"/>
                </a:solidFill>
              </a:defRPr>
            </a:lvl2pPr>
            <a:lvl3pPr marL="1828754" lvl="2" indent="-457189" algn="ctr">
              <a:spcBef>
                <a:spcPts val="2133"/>
              </a:spcBef>
              <a:spcAft>
                <a:spcPts val="0"/>
              </a:spcAft>
              <a:buClr>
                <a:schemeClr val="accent1"/>
              </a:buClr>
              <a:buSzPts val="1800"/>
              <a:buChar char="■"/>
              <a:defRPr sz="2400">
                <a:solidFill>
                  <a:schemeClr val="accent1"/>
                </a:solidFill>
              </a:defRPr>
            </a:lvl3pPr>
            <a:lvl4pPr marL="2438339" lvl="3" indent="-457189" algn="ctr">
              <a:spcBef>
                <a:spcPts val="2133"/>
              </a:spcBef>
              <a:spcAft>
                <a:spcPts val="0"/>
              </a:spcAft>
              <a:buClr>
                <a:schemeClr val="accent1"/>
              </a:buClr>
              <a:buSzPts val="1800"/>
              <a:buChar char="●"/>
              <a:defRPr sz="2400">
                <a:solidFill>
                  <a:schemeClr val="accent1"/>
                </a:solidFill>
              </a:defRPr>
            </a:lvl4pPr>
            <a:lvl5pPr marL="3047924" lvl="4" indent="-457189" algn="ctr">
              <a:spcBef>
                <a:spcPts val="2133"/>
              </a:spcBef>
              <a:spcAft>
                <a:spcPts val="0"/>
              </a:spcAft>
              <a:buClr>
                <a:schemeClr val="accent1"/>
              </a:buClr>
              <a:buSzPts val="1800"/>
              <a:buChar char="○"/>
              <a:defRPr sz="2400">
                <a:solidFill>
                  <a:schemeClr val="accent1"/>
                </a:solidFill>
              </a:defRPr>
            </a:lvl5pPr>
            <a:lvl6pPr marL="3657509" lvl="5" indent="-457189" algn="ctr">
              <a:spcBef>
                <a:spcPts val="2133"/>
              </a:spcBef>
              <a:spcAft>
                <a:spcPts val="0"/>
              </a:spcAft>
              <a:buClr>
                <a:schemeClr val="accent1"/>
              </a:buClr>
              <a:buSzPts val="1800"/>
              <a:buChar char="■"/>
              <a:defRPr sz="2400">
                <a:solidFill>
                  <a:schemeClr val="accent1"/>
                </a:solidFill>
              </a:defRPr>
            </a:lvl6pPr>
            <a:lvl7pPr marL="4267093" lvl="6" indent="-457189" algn="ctr">
              <a:spcBef>
                <a:spcPts val="2133"/>
              </a:spcBef>
              <a:spcAft>
                <a:spcPts val="0"/>
              </a:spcAft>
              <a:buClr>
                <a:schemeClr val="accent1"/>
              </a:buClr>
              <a:buSzPts val="1800"/>
              <a:buChar char="●"/>
              <a:defRPr sz="2400">
                <a:solidFill>
                  <a:schemeClr val="accent1"/>
                </a:solidFill>
              </a:defRPr>
            </a:lvl7pPr>
            <a:lvl8pPr marL="4876678" lvl="7" indent="-457189" algn="ctr">
              <a:spcBef>
                <a:spcPts val="2133"/>
              </a:spcBef>
              <a:spcAft>
                <a:spcPts val="0"/>
              </a:spcAft>
              <a:buClr>
                <a:schemeClr val="accent1"/>
              </a:buClr>
              <a:buSzPts val="1800"/>
              <a:buChar char="○"/>
              <a:defRPr sz="2400">
                <a:solidFill>
                  <a:schemeClr val="accent1"/>
                </a:solidFill>
              </a:defRPr>
            </a:lvl8pPr>
            <a:lvl9pPr marL="5486263" lvl="8" indent="-457189" algn="ctr">
              <a:spcBef>
                <a:spcPts val="2133"/>
              </a:spcBef>
              <a:spcAft>
                <a:spcPts val="2133"/>
              </a:spcAft>
              <a:buClr>
                <a:schemeClr val="accent1"/>
              </a:buClr>
              <a:buSzPts val="1800"/>
              <a:buChar char="■"/>
              <a:defRPr sz="2400">
                <a:solidFill>
                  <a:schemeClr val="accent1"/>
                </a:solidFill>
              </a:defRPr>
            </a:lvl9pPr>
          </a:lstStyle>
          <a:p>
            <a:endParaRPr/>
          </a:p>
        </p:txBody>
      </p:sp>
    </p:spTree>
    <p:extLst>
      <p:ext uri="{BB962C8B-B14F-4D97-AF65-F5344CB8AC3E}">
        <p14:creationId xmlns:p14="http://schemas.microsoft.com/office/powerpoint/2010/main" val="1327558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1009636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1251333" y="1661367"/>
            <a:ext cx="9562800" cy="4053200"/>
          </a:xfrm>
          <a:prstGeom prst="rect">
            <a:avLst/>
          </a:prstGeom>
        </p:spPr>
        <p:txBody>
          <a:bodyPr spcFirstLastPara="1" wrap="square" lIns="91425" tIns="91425" rIns="91425" bIns="91425" anchor="t" anchorCtr="0">
            <a:noAutofit/>
          </a:bodyPr>
          <a:lstStyle>
            <a:lvl1pPr marL="609585" lvl="0" indent="-402157" rtl="0">
              <a:spcBef>
                <a:spcPts val="0"/>
              </a:spcBef>
              <a:spcAft>
                <a:spcPts val="0"/>
              </a:spcAft>
              <a:buClr>
                <a:schemeClr val="lt1"/>
              </a:buClr>
              <a:buSzPts val="1150"/>
              <a:buChar char="●"/>
              <a:defRPr sz="1533">
                <a:solidFill>
                  <a:schemeClr val="lt1"/>
                </a:solidFill>
              </a:defRPr>
            </a:lvl1pPr>
            <a:lvl2pPr marL="1219170" lvl="1" indent="-402157" rtl="0">
              <a:spcBef>
                <a:spcPts val="2133"/>
              </a:spcBef>
              <a:spcAft>
                <a:spcPts val="0"/>
              </a:spcAft>
              <a:buClr>
                <a:schemeClr val="lt1"/>
              </a:buClr>
              <a:buSzPts val="1150"/>
              <a:buChar char="○"/>
              <a:defRPr sz="1533">
                <a:solidFill>
                  <a:schemeClr val="lt1"/>
                </a:solidFill>
              </a:defRPr>
            </a:lvl2pPr>
            <a:lvl3pPr marL="1828754" lvl="2" indent="-402157" rtl="0">
              <a:spcBef>
                <a:spcPts val="2133"/>
              </a:spcBef>
              <a:spcAft>
                <a:spcPts val="0"/>
              </a:spcAft>
              <a:buClr>
                <a:schemeClr val="lt1"/>
              </a:buClr>
              <a:buSzPts val="1150"/>
              <a:buChar char="■"/>
              <a:defRPr sz="1533">
                <a:solidFill>
                  <a:schemeClr val="lt1"/>
                </a:solidFill>
              </a:defRPr>
            </a:lvl3pPr>
            <a:lvl4pPr marL="2438339" lvl="3" indent="-402157" rtl="0">
              <a:spcBef>
                <a:spcPts val="2133"/>
              </a:spcBef>
              <a:spcAft>
                <a:spcPts val="0"/>
              </a:spcAft>
              <a:buClr>
                <a:schemeClr val="lt1"/>
              </a:buClr>
              <a:buSzPts val="1150"/>
              <a:buChar char="●"/>
              <a:defRPr sz="1533">
                <a:solidFill>
                  <a:schemeClr val="lt1"/>
                </a:solidFill>
              </a:defRPr>
            </a:lvl4pPr>
            <a:lvl5pPr marL="3047924" lvl="4" indent="-402157" rtl="0">
              <a:spcBef>
                <a:spcPts val="2133"/>
              </a:spcBef>
              <a:spcAft>
                <a:spcPts val="0"/>
              </a:spcAft>
              <a:buClr>
                <a:schemeClr val="lt1"/>
              </a:buClr>
              <a:buSzPts val="1150"/>
              <a:buChar char="○"/>
              <a:defRPr sz="1533">
                <a:solidFill>
                  <a:schemeClr val="lt1"/>
                </a:solidFill>
              </a:defRPr>
            </a:lvl5pPr>
            <a:lvl6pPr marL="3657509" lvl="5" indent="-402157" rtl="0">
              <a:spcBef>
                <a:spcPts val="2133"/>
              </a:spcBef>
              <a:spcAft>
                <a:spcPts val="0"/>
              </a:spcAft>
              <a:buClr>
                <a:schemeClr val="lt1"/>
              </a:buClr>
              <a:buSzPts val="1150"/>
              <a:buChar char="■"/>
              <a:defRPr sz="1533">
                <a:solidFill>
                  <a:schemeClr val="lt1"/>
                </a:solidFill>
              </a:defRPr>
            </a:lvl6pPr>
            <a:lvl7pPr marL="4267093" lvl="6" indent="-402157" rtl="0">
              <a:spcBef>
                <a:spcPts val="2133"/>
              </a:spcBef>
              <a:spcAft>
                <a:spcPts val="0"/>
              </a:spcAft>
              <a:buClr>
                <a:schemeClr val="lt1"/>
              </a:buClr>
              <a:buSzPts val="1150"/>
              <a:buChar char="●"/>
              <a:defRPr sz="1533">
                <a:solidFill>
                  <a:schemeClr val="lt1"/>
                </a:solidFill>
              </a:defRPr>
            </a:lvl7pPr>
            <a:lvl8pPr marL="4876678" lvl="7" indent="-402157" rtl="0">
              <a:spcBef>
                <a:spcPts val="2133"/>
              </a:spcBef>
              <a:spcAft>
                <a:spcPts val="0"/>
              </a:spcAft>
              <a:buClr>
                <a:schemeClr val="lt1"/>
              </a:buClr>
              <a:buSzPts val="1150"/>
              <a:buChar char="○"/>
              <a:defRPr sz="1533">
                <a:solidFill>
                  <a:schemeClr val="lt1"/>
                </a:solidFill>
              </a:defRPr>
            </a:lvl8pPr>
            <a:lvl9pPr marL="5486263" lvl="8" indent="-402157" rtl="0">
              <a:spcBef>
                <a:spcPts val="2133"/>
              </a:spcBef>
              <a:spcAft>
                <a:spcPts val="2133"/>
              </a:spcAft>
              <a:buClr>
                <a:schemeClr val="lt1"/>
              </a:buClr>
              <a:buSzPts val="1150"/>
              <a:buChar char="■"/>
              <a:defRPr sz="1533">
                <a:solidFill>
                  <a:schemeClr val="lt1"/>
                </a:solidFill>
              </a:defRPr>
            </a:lvl9pPr>
          </a:lstStyle>
          <a:p>
            <a:endParaRPr/>
          </a:p>
        </p:txBody>
      </p:sp>
    </p:spTree>
    <p:extLst>
      <p:ext uri="{BB962C8B-B14F-4D97-AF65-F5344CB8AC3E}">
        <p14:creationId xmlns:p14="http://schemas.microsoft.com/office/powerpoint/2010/main" val="630728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717996"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46" name="Google Shape;46;p14"/>
          <p:cNvSpPr txBox="1">
            <a:spLocks noGrp="1"/>
          </p:cNvSpPr>
          <p:nvPr>
            <p:ph type="subTitle" idx="1"/>
          </p:nvPr>
        </p:nvSpPr>
        <p:spPr>
          <a:xfrm>
            <a:off x="4717996"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47" name="Google Shape;47;p14"/>
          <p:cNvSpPr txBox="1">
            <a:spLocks noGrp="1"/>
          </p:cNvSpPr>
          <p:nvPr>
            <p:ph type="title" idx="2"/>
          </p:nvPr>
        </p:nvSpPr>
        <p:spPr>
          <a:xfrm>
            <a:off x="8038071"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48" name="Google Shape;48;p14"/>
          <p:cNvSpPr txBox="1">
            <a:spLocks noGrp="1"/>
          </p:cNvSpPr>
          <p:nvPr>
            <p:ph type="subTitle" idx="3"/>
          </p:nvPr>
        </p:nvSpPr>
        <p:spPr>
          <a:xfrm>
            <a:off x="8038071"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49" name="Google Shape;49;p14"/>
          <p:cNvSpPr txBox="1">
            <a:spLocks noGrp="1"/>
          </p:cNvSpPr>
          <p:nvPr>
            <p:ph type="title" idx="4"/>
          </p:nvPr>
        </p:nvSpPr>
        <p:spPr>
          <a:xfrm>
            <a:off x="1397929"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50" name="Google Shape;50;p14"/>
          <p:cNvSpPr txBox="1">
            <a:spLocks noGrp="1"/>
          </p:cNvSpPr>
          <p:nvPr>
            <p:ph type="subTitle" idx="5"/>
          </p:nvPr>
        </p:nvSpPr>
        <p:spPr>
          <a:xfrm>
            <a:off x="1397929"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51" name="Google Shape;51;p14"/>
          <p:cNvSpPr txBox="1">
            <a:spLocks noGrp="1"/>
          </p:cNvSpPr>
          <p:nvPr>
            <p:ph type="title" idx="6" hasCustomPrompt="1"/>
          </p:nvPr>
        </p:nvSpPr>
        <p:spPr>
          <a:xfrm>
            <a:off x="1397933"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2" name="Google Shape;52;p14"/>
          <p:cNvSpPr txBox="1">
            <a:spLocks noGrp="1"/>
          </p:cNvSpPr>
          <p:nvPr>
            <p:ph type="title" idx="7" hasCustomPrompt="1"/>
          </p:nvPr>
        </p:nvSpPr>
        <p:spPr>
          <a:xfrm>
            <a:off x="4718000"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3" name="Google Shape;53;p14"/>
          <p:cNvSpPr txBox="1">
            <a:spLocks noGrp="1"/>
          </p:cNvSpPr>
          <p:nvPr>
            <p:ph type="title" idx="8" hasCustomPrompt="1"/>
          </p:nvPr>
        </p:nvSpPr>
        <p:spPr>
          <a:xfrm>
            <a:off x="8038067"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Tree>
    <p:extLst>
      <p:ext uri="{BB962C8B-B14F-4D97-AF65-F5344CB8AC3E}">
        <p14:creationId xmlns:p14="http://schemas.microsoft.com/office/powerpoint/2010/main" val="652208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endParaRPr/>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3771183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2467367" y="1543900"/>
            <a:ext cx="72572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1">
                <a:solidFill>
                  <a:schemeClr val="lt1"/>
                </a:solidFill>
              </a:defRPr>
            </a:lvl1pPr>
            <a:lvl2pPr lvl="1" algn="ctr" rtl="0">
              <a:spcBef>
                <a:spcPts val="0"/>
              </a:spcBef>
              <a:spcAft>
                <a:spcPts val="0"/>
              </a:spcAft>
              <a:buClr>
                <a:schemeClr val="lt1"/>
              </a:buClr>
              <a:buSzPts val="3000"/>
              <a:buNone/>
              <a:defRPr sz="4000" b="1">
                <a:solidFill>
                  <a:schemeClr val="lt1"/>
                </a:solidFill>
              </a:defRPr>
            </a:lvl2pPr>
            <a:lvl3pPr lvl="2" algn="ctr" rtl="0">
              <a:spcBef>
                <a:spcPts val="0"/>
              </a:spcBef>
              <a:spcAft>
                <a:spcPts val="0"/>
              </a:spcAft>
              <a:buClr>
                <a:schemeClr val="lt1"/>
              </a:buClr>
              <a:buSzPts val="3000"/>
              <a:buNone/>
              <a:defRPr sz="4000" b="1">
                <a:solidFill>
                  <a:schemeClr val="lt1"/>
                </a:solidFill>
              </a:defRPr>
            </a:lvl3pPr>
            <a:lvl4pPr lvl="3" algn="ctr" rtl="0">
              <a:spcBef>
                <a:spcPts val="0"/>
              </a:spcBef>
              <a:spcAft>
                <a:spcPts val="0"/>
              </a:spcAft>
              <a:buClr>
                <a:schemeClr val="lt1"/>
              </a:buClr>
              <a:buSzPts val="3000"/>
              <a:buNone/>
              <a:defRPr sz="4000" b="1">
                <a:solidFill>
                  <a:schemeClr val="lt1"/>
                </a:solidFill>
              </a:defRPr>
            </a:lvl4pPr>
            <a:lvl5pPr lvl="4" algn="ctr" rtl="0">
              <a:spcBef>
                <a:spcPts val="0"/>
              </a:spcBef>
              <a:spcAft>
                <a:spcPts val="0"/>
              </a:spcAft>
              <a:buClr>
                <a:schemeClr val="lt1"/>
              </a:buClr>
              <a:buSzPts val="3000"/>
              <a:buNone/>
              <a:defRPr sz="4000" b="1">
                <a:solidFill>
                  <a:schemeClr val="lt1"/>
                </a:solidFill>
              </a:defRPr>
            </a:lvl5pPr>
            <a:lvl6pPr lvl="5" algn="ctr" rtl="0">
              <a:spcBef>
                <a:spcPts val="0"/>
              </a:spcBef>
              <a:spcAft>
                <a:spcPts val="0"/>
              </a:spcAft>
              <a:buClr>
                <a:schemeClr val="lt1"/>
              </a:buClr>
              <a:buSzPts val="3000"/>
              <a:buNone/>
              <a:defRPr sz="4000" b="1">
                <a:solidFill>
                  <a:schemeClr val="lt1"/>
                </a:solidFill>
              </a:defRPr>
            </a:lvl6pPr>
            <a:lvl7pPr lvl="6" algn="ctr" rtl="0">
              <a:spcBef>
                <a:spcPts val="0"/>
              </a:spcBef>
              <a:spcAft>
                <a:spcPts val="0"/>
              </a:spcAft>
              <a:buClr>
                <a:schemeClr val="lt1"/>
              </a:buClr>
              <a:buSzPts val="3000"/>
              <a:buNone/>
              <a:defRPr sz="4000" b="1">
                <a:solidFill>
                  <a:schemeClr val="lt1"/>
                </a:solidFill>
              </a:defRPr>
            </a:lvl7pPr>
            <a:lvl8pPr lvl="7" algn="ctr" rtl="0">
              <a:spcBef>
                <a:spcPts val="0"/>
              </a:spcBef>
              <a:spcAft>
                <a:spcPts val="0"/>
              </a:spcAft>
              <a:buClr>
                <a:schemeClr val="lt1"/>
              </a:buClr>
              <a:buSzPts val="3000"/>
              <a:buNone/>
              <a:defRPr sz="4000" b="1">
                <a:solidFill>
                  <a:schemeClr val="lt1"/>
                </a:solidFill>
              </a:defRPr>
            </a:lvl8pPr>
            <a:lvl9pPr lvl="8" algn="ctr" rtl="0">
              <a:spcBef>
                <a:spcPts val="0"/>
              </a:spcBef>
              <a:spcAft>
                <a:spcPts val="0"/>
              </a:spcAft>
              <a:buClr>
                <a:schemeClr val="lt1"/>
              </a:buClr>
              <a:buSzPts val="3000"/>
              <a:buNone/>
              <a:defRPr sz="4000" b="1">
                <a:solidFill>
                  <a:schemeClr val="lt1"/>
                </a:solidFill>
              </a:defRPr>
            </a:lvl9pPr>
          </a:lstStyle>
          <a:p>
            <a:endParaRPr/>
          </a:p>
        </p:txBody>
      </p:sp>
      <p:sp>
        <p:nvSpPr>
          <p:cNvPr id="59" name="Google Shape;59;p16"/>
          <p:cNvSpPr txBox="1">
            <a:spLocks noGrp="1"/>
          </p:cNvSpPr>
          <p:nvPr>
            <p:ph type="subTitle" idx="1"/>
          </p:nvPr>
        </p:nvSpPr>
        <p:spPr>
          <a:xfrm>
            <a:off x="3309200" y="5260800"/>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endParaRPr/>
          </a:p>
        </p:txBody>
      </p:sp>
    </p:spTree>
    <p:extLst>
      <p:ext uri="{BB962C8B-B14F-4D97-AF65-F5344CB8AC3E}">
        <p14:creationId xmlns:p14="http://schemas.microsoft.com/office/powerpoint/2010/main" val="2303795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2583117"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2" name="Google Shape;62;p17"/>
          <p:cNvSpPr txBox="1">
            <a:spLocks noGrp="1"/>
          </p:cNvSpPr>
          <p:nvPr>
            <p:ph type="subTitle" idx="1"/>
          </p:nvPr>
        </p:nvSpPr>
        <p:spPr>
          <a:xfrm>
            <a:off x="2583117"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3" name="Google Shape;63;p17"/>
          <p:cNvSpPr txBox="1">
            <a:spLocks noGrp="1"/>
          </p:cNvSpPr>
          <p:nvPr>
            <p:ph type="title" idx="2"/>
          </p:nvPr>
        </p:nvSpPr>
        <p:spPr>
          <a:xfrm>
            <a:off x="6422084"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4" name="Google Shape;64;p17"/>
          <p:cNvSpPr txBox="1">
            <a:spLocks noGrp="1"/>
          </p:cNvSpPr>
          <p:nvPr>
            <p:ph type="subTitle" idx="3"/>
          </p:nvPr>
        </p:nvSpPr>
        <p:spPr>
          <a:xfrm>
            <a:off x="6422084"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5" name="Google Shape;65;p1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572878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717996"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8" name="Google Shape;68;p18"/>
          <p:cNvSpPr txBox="1">
            <a:spLocks noGrp="1"/>
          </p:cNvSpPr>
          <p:nvPr>
            <p:ph type="subTitle" idx="1"/>
          </p:nvPr>
        </p:nvSpPr>
        <p:spPr>
          <a:xfrm>
            <a:off x="4717996"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9" name="Google Shape;69;p18"/>
          <p:cNvSpPr txBox="1">
            <a:spLocks noGrp="1"/>
          </p:cNvSpPr>
          <p:nvPr>
            <p:ph type="title" idx="2"/>
          </p:nvPr>
        </p:nvSpPr>
        <p:spPr>
          <a:xfrm>
            <a:off x="8038071"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70" name="Google Shape;70;p18"/>
          <p:cNvSpPr txBox="1">
            <a:spLocks noGrp="1"/>
          </p:cNvSpPr>
          <p:nvPr>
            <p:ph type="subTitle" idx="3"/>
          </p:nvPr>
        </p:nvSpPr>
        <p:spPr>
          <a:xfrm>
            <a:off x="8038071"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71" name="Google Shape;71;p18"/>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397929"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73" name="Google Shape;73;p18"/>
          <p:cNvSpPr txBox="1">
            <a:spLocks noGrp="1"/>
          </p:cNvSpPr>
          <p:nvPr>
            <p:ph type="subTitle" idx="6"/>
          </p:nvPr>
        </p:nvSpPr>
        <p:spPr>
          <a:xfrm>
            <a:off x="1397929"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3776701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698000" y="1825333"/>
            <a:ext cx="8796000" cy="28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6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endParaRPr/>
          </a:p>
        </p:txBody>
      </p:sp>
      <p:sp>
        <p:nvSpPr>
          <p:cNvPr id="76" name="Google Shape;76;p19"/>
          <p:cNvSpPr txBox="1">
            <a:spLocks noGrp="1"/>
          </p:cNvSpPr>
          <p:nvPr>
            <p:ph type="subTitle" idx="1"/>
          </p:nvPr>
        </p:nvSpPr>
        <p:spPr>
          <a:xfrm>
            <a:off x="3309200" y="3359367"/>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endParaRPr/>
          </a:p>
        </p:txBody>
      </p:sp>
    </p:spTree>
    <p:extLst>
      <p:ext uri="{BB962C8B-B14F-4D97-AF65-F5344CB8AC3E}">
        <p14:creationId xmlns:p14="http://schemas.microsoft.com/office/powerpoint/2010/main" val="1262294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32982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016893" y="4237000"/>
            <a:ext cx="4091600" cy="79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endParaRPr/>
          </a:p>
        </p:txBody>
      </p:sp>
      <p:sp>
        <p:nvSpPr>
          <p:cNvPr id="13" name="Google Shape;13;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7200"/>
              <a:buNone/>
              <a:defRPr sz="9600">
                <a:solidFill>
                  <a:schemeClr val="lt1"/>
                </a:solidFill>
              </a:defRPr>
            </a:lvl2pPr>
            <a:lvl3pPr lvl="2" algn="ctr" rtl="0">
              <a:spcBef>
                <a:spcPts val="0"/>
              </a:spcBef>
              <a:spcAft>
                <a:spcPts val="0"/>
              </a:spcAft>
              <a:buClr>
                <a:schemeClr val="lt1"/>
              </a:buClr>
              <a:buSzPts val="7200"/>
              <a:buNone/>
              <a:defRPr sz="9600">
                <a:solidFill>
                  <a:schemeClr val="lt1"/>
                </a:solidFill>
              </a:defRPr>
            </a:lvl3pPr>
            <a:lvl4pPr lvl="3" algn="ctr" rtl="0">
              <a:spcBef>
                <a:spcPts val="0"/>
              </a:spcBef>
              <a:spcAft>
                <a:spcPts val="0"/>
              </a:spcAft>
              <a:buClr>
                <a:schemeClr val="lt1"/>
              </a:buClr>
              <a:buSzPts val="7200"/>
              <a:buNone/>
              <a:defRPr sz="9600">
                <a:solidFill>
                  <a:schemeClr val="lt1"/>
                </a:solidFill>
              </a:defRPr>
            </a:lvl4pPr>
            <a:lvl5pPr lvl="4" algn="ctr" rtl="0">
              <a:spcBef>
                <a:spcPts val="0"/>
              </a:spcBef>
              <a:spcAft>
                <a:spcPts val="0"/>
              </a:spcAft>
              <a:buClr>
                <a:schemeClr val="lt1"/>
              </a:buClr>
              <a:buSzPts val="7200"/>
              <a:buNone/>
              <a:defRPr sz="9600">
                <a:solidFill>
                  <a:schemeClr val="lt1"/>
                </a:solidFill>
              </a:defRPr>
            </a:lvl5pPr>
            <a:lvl6pPr lvl="5" algn="ctr" rtl="0">
              <a:spcBef>
                <a:spcPts val="0"/>
              </a:spcBef>
              <a:spcAft>
                <a:spcPts val="0"/>
              </a:spcAft>
              <a:buClr>
                <a:schemeClr val="lt1"/>
              </a:buClr>
              <a:buSzPts val="7200"/>
              <a:buNone/>
              <a:defRPr sz="9600">
                <a:solidFill>
                  <a:schemeClr val="lt1"/>
                </a:solidFill>
              </a:defRPr>
            </a:lvl6pPr>
            <a:lvl7pPr lvl="6" algn="ctr" rtl="0">
              <a:spcBef>
                <a:spcPts val="0"/>
              </a:spcBef>
              <a:spcAft>
                <a:spcPts val="0"/>
              </a:spcAft>
              <a:buClr>
                <a:schemeClr val="lt1"/>
              </a:buClr>
              <a:buSzPts val="7200"/>
              <a:buNone/>
              <a:defRPr sz="9600">
                <a:solidFill>
                  <a:schemeClr val="lt1"/>
                </a:solidFill>
              </a:defRPr>
            </a:lvl7pPr>
            <a:lvl8pPr lvl="7" algn="ctr" rtl="0">
              <a:spcBef>
                <a:spcPts val="0"/>
              </a:spcBef>
              <a:spcAft>
                <a:spcPts val="0"/>
              </a:spcAft>
              <a:buClr>
                <a:schemeClr val="lt1"/>
              </a:buClr>
              <a:buSzPts val="7200"/>
              <a:buNone/>
              <a:defRPr sz="9600">
                <a:solidFill>
                  <a:schemeClr val="lt1"/>
                </a:solidFill>
              </a:defRPr>
            </a:lvl8pPr>
            <a:lvl9pPr lvl="8" algn="ctr" rtl="0">
              <a:spcBef>
                <a:spcPts val="0"/>
              </a:spcBef>
              <a:spcAft>
                <a:spcPts val="0"/>
              </a:spcAft>
              <a:buClr>
                <a:schemeClr val="lt1"/>
              </a:buClr>
              <a:buSzPts val="7200"/>
              <a:buNone/>
              <a:defRPr sz="9600">
                <a:solidFill>
                  <a:schemeClr val="lt1"/>
                </a:solidFill>
              </a:defRPr>
            </a:lvl9pPr>
          </a:lstStyle>
          <a:p>
            <a:r>
              <a:t>xx%</a:t>
            </a:r>
          </a:p>
        </p:txBody>
      </p:sp>
      <p:sp>
        <p:nvSpPr>
          <p:cNvPr id="14" name="Google Shape;14;p3"/>
          <p:cNvSpPr txBox="1">
            <a:spLocks noGrp="1"/>
          </p:cNvSpPr>
          <p:nvPr>
            <p:ph type="subTitle" idx="1"/>
          </p:nvPr>
        </p:nvSpPr>
        <p:spPr>
          <a:xfrm>
            <a:off x="5016893" y="4960867"/>
            <a:ext cx="4091600" cy="6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extLst>
      <p:ext uri="{BB962C8B-B14F-4D97-AF65-F5344CB8AC3E}">
        <p14:creationId xmlns:p14="http://schemas.microsoft.com/office/powerpoint/2010/main" val="32482511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9564834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4608778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30462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1251333" y="593367"/>
            <a:ext cx="661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422988"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6231803"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6179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90" name="Google Shape;90;p24"/>
          <p:cNvSpPr txBox="1">
            <a:spLocks noGrp="1"/>
          </p:cNvSpPr>
          <p:nvPr>
            <p:ph type="title" idx="4"/>
          </p:nvPr>
        </p:nvSpPr>
        <p:spPr>
          <a:xfrm>
            <a:off x="64267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Tree>
    <p:extLst>
      <p:ext uri="{BB962C8B-B14F-4D97-AF65-F5344CB8AC3E}">
        <p14:creationId xmlns:p14="http://schemas.microsoft.com/office/powerpoint/2010/main" val="31875395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1197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4" name="Google Shape;94;p25"/>
          <p:cNvSpPr txBox="1">
            <a:spLocks noGrp="1"/>
          </p:cNvSpPr>
          <p:nvPr>
            <p:ph type="subTitle" idx="1"/>
          </p:nvPr>
        </p:nvSpPr>
        <p:spPr>
          <a:xfrm>
            <a:off x="1197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5" name="Google Shape;95;p25"/>
          <p:cNvSpPr txBox="1">
            <a:spLocks noGrp="1"/>
          </p:cNvSpPr>
          <p:nvPr>
            <p:ph type="title" idx="3"/>
          </p:nvPr>
        </p:nvSpPr>
        <p:spPr>
          <a:xfrm>
            <a:off x="3720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6" name="Google Shape;96;p25"/>
          <p:cNvSpPr txBox="1">
            <a:spLocks noGrp="1"/>
          </p:cNvSpPr>
          <p:nvPr>
            <p:ph type="subTitle" idx="4"/>
          </p:nvPr>
        </p:nvSpPr>
        <p:spPr>
          <a:xfrm>
            <a:off x="3720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7" name="Google Shape;97;p25"/>
          <p:cNvSpPr txBox="1">
            <a:spLocks noGrp="1"/>
          </p:cNvSpPr>
          <p:nvPr>
            <p:ph type="title" idx="5"/>
          </p:nvPr>
        </p:nvSpPr>
        <p:spPr>
          <a:xfrm>
            <a:off x="6242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8" name="Google Shape;98;p25"/>
          <p:cNvSpPr txBox="1">
            <a:spLocks noGrp="1"/>
          </p:cNvSpPr>
          <p:nvPr>
            <p:ph type="subTitle" idx="6"/>
          </p:nvPr>
        </p:nvSpPr>
        <p:spPr>
          <a:xfrm>
            <a:off x="6242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9" name="Google Shape;99;p25"/>
          <p:cNvSpPr txBox="1">
            <a:spLocks noGrp="1"/>
          </p:cNvSpPr>
          <p:nvPr>
            <p:ph type="title" idx="7"/>
          </p:nvPr>
        </p:nvSpPr>
        <p:spPr>
          <a:xfrm>
            <a:off x="8765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00" name="Google Shape;100;p25"/>
          <p:cNvSpPr txBox="1">
            <a:spLocks noGrp="1"/>
          </p:cNvSpPr>
          <p:nvPr>
            <p:ph type="subTitle" idx="8"/>
          </p:nvPr>
        </p:nvSpPr>
        <p:spPr>
          <a:xfrm>
            <a:off x="8765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1205745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6662400" y="882457"/>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3" name="Google Shape;103;p26"/>
          <p:cNvSpPr txBox="1">
            <a:spLocks noGrp="1"/>
          </p:cNvSpPr>
          <p:nvPr>
            <p:ph type="subTitle" idx="1"/>
          </p:nvPr>
        </p:nvSpPr>
        <p:spPr>
          <a:xfrm>
            <a:off x="6548000" y="1687800"/>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
        <p:nvSpPr>
          <p:cNvPr id="104" name="Google Shape;104;p26"/>
          <p:cNvSpPr txBox="1">
            <a:spLocks noGrp="1"/>
          </p:cNvSpPr>
          <p:nvPr>
            <p:ph type="title" idx="2" hasCustomPrompt="1"/>
          </p:nvPr>
        </p:nvSpPr>
        <p:spPr>
          <a:xfrm>
            <a:off x="6662400" y="2798924"/>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5" name="Google Shape;105;p26"/>
          <p:cNvSpPr txBox="1">
            <a:spLocks noGrp="1"/>
          </p:cNvSpPr>
          <p:nvPr>
            <p:ph type="subTitle" idx="3"/>
          </p:nvPr>
        </p:nvSpPr>
        <p:spPr>
          <a:xfrm>
            <a:off x="6548000" y="3604267"/>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
        <p:nvSpPr>
          <p:cNvPr id="106" name="Google Shape;106;p26"/>
          <p:cNvSpPr txBox="1">
            <a:spLocks noGrp="1"/>
          </p:cNvSpPr>
          <p:nvPr>
            <p:ph type="title" idx="4" hasCustomPrompt="1"/>
          </p:nvPr>
        </p:nvSpPr>
        <p:spPr>
          <a:xfrm>
            <a:off x="6662400" y="4715391"/>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7" name="Google Shape;107;p26"/>
          <p:cNvSpPr txBox="1">
            <a:spLocks noGrp="1"/>
          </p:cNvSpPr>
          <p:nvPr>
            <p:ph type="subTitle" idx="5"/>
          </p:nvPr>
        </p:nvSpPr>
        <p:spPr>
          <a:xfrm>
            <a:off x="6548000" y="5520733"/>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Tree>
    <p:extLst>
      <p:ext uri="{BB962C8B-B14F-4D97-AF65-F5344CB8AC3E}">
        <p14:creationId xmlns:p14="http://schemas.microsoft.com/office/powerpoint/2010/main" val="42305915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4717996"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0" name="Google Shape;110;p27"/>
          <p:cNvSpPr txBox="1">
            <a:spLocks noGrp="1"/>
          </p:cNvSpPr>
          <p:nvPr>
            <p:ph type="subTitle" idx="1"/>
          </p:nvPr>
        </p:nvSpPr>
        <p:spPr>
          <a:xfrm>
            <a:off x="4717997"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1" name="Google Shape;111;p27"/>
          <p:cNvSpPr txBox="1">
            <a:spLocks noGrp="1"/>
          </p:cNvSpPr>
          <p:nvPr>
            <p:ph type="title" idx="2"/>
          </p:nvPr>
        </p:nvSpPr>
        <p:spPr>
          <a:xfrm>
            <a:off x="8038071"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2" name="Google Shape;112;p27"/>
          <p:cNvSpPr txBox="1">
            <a:spLocks noGrp="1"/>
          </p:cNvSpPr>
          <p:nvPr>
            <p:ph type="subTitle" idx="3"/>
          </p:nvPr>
        </p:nvSpPr>
        <p:spPr>
          <a:xfrm>
            <a:off x="8038069"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3" name="Google Shape;113;p2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397929"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5" name="Google Shape;115;p27"/>
          <p:cNvSpPr txBox="1">
            <a:spLocks noGrp="1"/>
          </p:cNvSpPr>
          <p:nvPr>
            <p:ph type="subTitle" idx="6"/>
          </p:nvPr>
        </p:nvSpPr>
        <p:spPr>
          <a:xfrm>
            <a:off x="1397933"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6" name="Google Shape;116;p27"/>
          <p:cNvSpPr txBox="1">
            <a:spLocks noGrp="1"/>
          </p:cNvSpPr>
          <p:nvPr>
            <p:ph type="title" idx="7"/>
          </p:nvPr>
        </p:nvSpPr>
        <p:spPr>
          <a:xfrm>
            <a:off x="4717996"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7" name="Google Shape;117;p27"/>
          <p:cNvSpPr txBox="1">
            <a:spLocks noGrp="1"/>
          </p:cNvSpPr>
          <p:nvPr>
            <p:ph type="subTitle" idx="8"/>
          </p:nvPr>
        </p:nvSpPr>
        <p:spPr>
          <a:xfrm>
            <a:off x="4717997"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8" name="Google Shape;118;p27"/>
          <p:cNvSpPr txBox="1">
            <a:spLocks noGrp="1"/>
          </p:cNvSpPr>
          <p:nvPr>
            <p:ph type="title" idx="9"/>
          </p:nvPr>
        </p:nvSpPr>
        <p:spPr>
          <a:xfrm>
            <a:off x="8038071"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9" name="Google Shape;119;p27"/>
          <p:cNvSpPr txBox="1">
            <a:spLocks noGrp="1"/>
          </p:cNvSpPr>
          <p:nvPr>
            <p:ph type="subTitle" idx="13"/>
          </p:nvPr>
        </p:nvSpPr>
        <p:spPr>
          <a:xfrm>
            <a:off x="8038069"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20" name="Google Shape;120;p27"/>
          <p:cNvSpPr txBox="1">
            <a:spLocks noGrp="1"/>
          </p:cNvSpPr>
          <p:nvPr>
            <p:ph type="title" idx="14"/>
          </p:nvPr>
        </p:nvSpPr>
        <p:spPr>
          <a:xfrm>
            <a:off x="1397929"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21" name="Google Shape;121;p27"/>
          <p:cNvSpPr txBox="1">
            <a:spLocks noGrp="1"/>
          </p:cNvSpPr>
          <p:nvPr>
            <p:ph type="subTitle" idx="15"/>
          </p:nvPr>
        </p:nvSpPr>
        <p:spPr>
          <a:xfrm>
            <a:off x="1397933"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3181957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251333" y="593367"/>
            <a:ext cx="6724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784317" y="3146433"/>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endParaRPr/>
          </a:p>
        </p:txBody>
      </p:sp>
      <p:sp>
        <p:nvSpPr>
          <p:cNvPr id="125" name="Google Shape;125;p28"/>
          <p:cNvSpPr txBox="1">
            <a:spLocks noGrp="1"/>
          </p:cNvSpPr>
          <p:nvPr>
            <p:ph type="subTitle" idx="1"/>
          </p:nvPr>
        </p:nvSpPr>
        <p:spPr>
          <a:xfrm>
            <a:off x="1784317" y="2284068"/>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26" name="Google Shape;126;p28"/>
          <p:cNvSpPr txBox="1">
            <a:spLocks noGrp="1"/>
          </p:cNvSpPr>
          <p:nvPr>
            <p:ph type="title" idx="3"/>
          </p:nvPr>
        </p:nvSpPr>
        <p:spPr>
          <a:xfrm>
            <a:off x="1784317" y="5318600"/>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endParaRPr/>
          </a:p>
        </p:txBody>
      </p:sp>
      <p:sp>
        <p:nvSpPr>
          <p:cNvPr id="127" name="Google Shape;127;p28"/>
          <p:cNvSpPr txBox="1">
            <a:spLocks noGrp="1"/>
          </p:cNvSpPr>
          <p:nvPr>
            <p:ph type="subTitle" idx="4"/>
          </p:nvPr>
        </p:nvSpPr>
        <p:spPr>
          <a:xfrm>
            <a:off x="1784317" y="4456235"/>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28" name="Google Shape;128;p28"/>
          <p:cNvSpPr txBox="1">
            <a:spLocks noGrp="1"/>
          </p:cNvSpPr>
          <p:nvPr>
            <p:ph type="title" idx="5"/>
          </p:nvPr>
        </p:nvSpPr>
        <p:spPr>
          <a:xfrm>
            <a:off x="6770884" y="3146433"/>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29" name="Google Shape;129;p28"/>
          <p:cNvSpPr txBox="1">
            <a:spLocks noGrp="1"/>
          </p:cNvSpPr>
          <p:nvPr>
            <p:ph type="subTitle" idx="6"/>
          </p:nvPr>
        </p:nvSpPr>
        <p:spPr>
          <a:xfrm>
            <a:off x="6770884" y="2284068"/>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30" name="Google Shape;130;p28"/>
          <p:cNvSpPr txBox="1">
            <a:spLocks noGrp="1"/>
          </p:cNvSpPr>
          <p:nvPr>
            <p:ph type="title" idx="7"/>
          </p:nvPr>
        </p:nvSpPr>
        <p:spPr>
          <a:xfrm>
            <a:off x="6770884" y="5318600"/>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31" name="Google Shape;131;p28"/>
          <p:cNvSpPr txBox="1">
            <a:spLocks noGrp="1"/>
          </p:cNvSpPr>
          <p:nvPr>
            <p:ph type="subTitle" idx="8"/>
          </p:nvPr>
        </p:nvSpPr>
        <p:spPr>
          <a:xfrm>
            <a:off x="6770884" y="4456235"/>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endParaRPr/>
          </a:p>
        </p:txBody>
      </p:sp>
    </p:spTree>
    <p:extLst>
      <p:ext uri="{BB962C8B-B14F-4D97-AF65-F5344CB8AC3E}">
        <p14:creationId xmlns:p14="http://schemas.microsoft.com/office/powerpoint/2010/main" val="8180267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
        <p:nvSpPr>
          <p:cNvPr id="134" name="Google Shape;134;p29"/>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7324009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1251333"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2532226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18377578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26014088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750400" y="3256067"/>
            <a:ext cx="6691200" cy="79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
        <p:nvSpPr>
          <p:cNvPr id="143" name="Google Shape;143;p32"/>
          <p:cNvSpPr txBox="1">
            <a:spLocks noGrp="1"/>
          </p:cNvSpPr>
          <p:nvPr>
            <p:ph type="subTitle" idx="1"/>
          </p:nvPr>
        </p:nvSpPr>
        <p:spPr>
          <a:xfrm>
            <a:off x="3862000" y="4521767"/>
            <a:ext cx="44680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29059545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9389271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30240362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27007312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016893" y="4237000"/>
            <a:ext cx="4091600" cy="79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endParaRPr/>
          </a:p>
        </p:txBody>
      </p:sp>
      <p:sp>
        <p:nvSpPr>
          <p:cNvPr id="13" name="Google Shape;13;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7200"/>
              <a:buNone/>
              <a:defRPr sz="9600">
                <a:solidFill>
                  <a:schemeClr val="lt1"/>
                </a:solidFill>
              </a:defRPr>
            </a:lvl2pPr>
            <a:lvl3pPr lvl="2" algn="ctr" rtl="0">
              <a:spcBef>
                <a:spcPts val="0"/>
              </a:spcBef>
              <a:spcAft>
                <a:spcPts val="0"/>
              </a:spcAft>
              <a:buClr>
                <a:schemeClr val="lt1"/>
              </a:buClr>
              <a:buSzPts val="7200"/>
              <a:buNone/>
              <a:defRPr sz="9600">
                <a:solidFill>
                  <a:schemeClr val="lt1"/>
                </a:solidFill>
              </a:defRPr>
            </a:lvl3pPr>
            <a:lvl4pPr lvl="3" algn="ctr" rtl="0">
              <a:spcBef>
                <a:spcPts val="0"/>
              </a:spcBef>
              <a:spcAft>
                <a:spcPts val="0"/>
              </a:spcAft>
              <a:buClr>
                <a:schemeClr val="lt1"/>
              </a:buClr>
              <a:buSzPts val="7200"/>
              <a:buNone/>
              <a:defRPr sz="9600">
                <a:solidFill>
                  <a:schemeClr val="lt1"/>
                </a:solidFill>
              </a:defRPr>
            </a:lvl4pPr>
            <a:lvl5pPr lvl="4" algn="ctr" rtl="0">
              <a:spcBef>
                <a:spcPts val="0"/>
              </a:spcBef>
              <a:spcAft>
                <a:spcPts val="0"/>
              </a:spcAft>
              <a:buClr>
                <a:schemeClr val="lt1"/>
              </a:buClr>
              <a:buSzPts val="7200"/>
              <a:buNone/>
              <a:defRPr sz="9600">
                <a:solidFill>
                  <a:schemeClr val="lt1"/>
                </a:solidFill>
              </a:defRPr>
            </a:lvl5pPr>
            <a:lvl6pPr lvl="5" algn="ctr" rtl="0">
              <a:spcBef>
                <a:spcPts val="0"/>
              </a:spcBef>
              <a:spcAft>
                <a:spcPts val="0"/>
              </a:spcAft>
              <a:buClr>
                <a:schemeClr val="lt1"/>
              </a:buClr>
              <a:buSzPts val="7200"/>
              <a:buNone/>
              <a:defRPr sz="9600">
                <a:solidFill>
                  <a:schemeClr val="lt1"/>
                </a:solidFill>
              </a:defRPr>
            </a:lvl6pPr>
            <a:lvl7pPr lvl="6" algn="ctr" rtl="0">
              <a:spcBef>
                <a:spcPts val="0"/>
              </a:spcBef>
              <a:spcAft>
                <a:spcPts val="0"/>
              </a:spcAft>
              <a:buClr>
                <a:schemeClr val="lt1"/>
              </a:buClr>
              <a:buSzPts val="7200"/>
              <a:buNone/>
              <a:defRPr sz="9600">
                <a:solidFill>
                  <a:schemeClr val="lt1"/>
                </a:solidFill>
              </a:defRPr>
            </a:lvl7pPr>
            <a:lvl8pPr lvl="7" algn="ctr" rtl="0">
              <a:spcBef>
                <a:spcPts val="0"/>
              </a:spcBef>
              <a:spcAft>
                <a:spcPts val="0"/>
              </a:spcAft>
              <a:buClr>
                <a:schemeClr val="lt1"/>
              </a:buClr>
              <a:buSzPts val="7200"/>
              <a:buNone/>
              <a:defRPr sz="9600">
                <a:solidFill>
                  <a:schemeClr val="lt1"/>
                </a:solidFill>
              </a:defRPr>
            </a:lvl8pPr>
            <a:lvl9pPr lvl="8" algn="ctr" rtl="0">
              <a:spcBef>
                <a:spcPts val="0"/>
              </a:spcBef>
              <a:spcAft>
                <a:spcPts val="0"/>
              </a:spcAft>
              <a:buClr>
                <a:schemeClr val="lt1"/>
              </a:buClr>
              <a:buSzPts val="7200"/>
              <a:buNone/>
              <a:defRPr sz="9600">
                <a:solidFill>
                  <a:schemeClr val="lt1"/>
                </a:solidFill>
              </a:defRPr>
            </a:lvl9pPr>
          </a:lstStyle>
          <a:p>
            <a:r>
              <a:t>xx%</a:t>
            </a:r>
          </a:p>
        </p:txBody>
      </p:sp>
      <p:sp>
        <p:nvSpPr>
          <p:cNvPr id="14" name="Google Shape;14;p3"/>
          <p:cNvSpPr txBox="1">
            <a:spLocks noGrp="1"/>
          </p:cNvSpPr>
          <p:nvPr>
            <p:ph type="subTitle" idx="1"/>
          </p:nvPr>
        </p:nvSpPr>
        <p:spPr>
          <a:xfrm>
            <a:off x="5016893" y="4960867"/>
            <a:ext cx="4091600" cy="6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extLst>
      <p:ext uri="{BB962C8B-B14F-4D97-AF65-F5344CB8AC3E}">
        <p14:creationId xmlns:p14="http://schemas.microsoft.com/office/powerpoint/2010/main" val="35780817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8164758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1251333"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8670934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920858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Clr>
                <a:schemeClr val="lt1"/>
              </a:buClr>
              <a:buSzPts val="1600"/>
              <a:buChar char="●"/>
              <a:defRPr sz="2133">
                <a:solidFill>
                  <a:schemeClr val="lt1"/>
                </a:solidFill>
              </a:defRPr>
            </a:lvl1pPr>
            <a:lvl2pPr marL="1219170" lvl="1" indent="-440256" rtl="0">
              <a:spcBef>
                <a:spcPts val="2133"/>
              </a:spcBef>
              <a:spcAft>
                <a:spcPts val="0"/>
              </a:spcAft>
              <a:buClr>
                <a:schemeClr val="lt1"/>
              </a:buClr>
              <a:buSzPts val="1600"/>
              <a:buChar char="○"/>
              <a:defRPr sz="2133">
                <a:solidFill>
                  <a:schemeClr val="lt1"/>
                </a:solidFill>
              </a:defRPr>
            </a:lvl2pPr>
            <a:lvl3pPr marL="1828754" lvl="2" indent="-440256" rtl="0">
              <a:spcBef>
                <a:spcPts val="2133"/>
              </a:spcBef>
              <a:spcAft>
                <a:spcPts val="0"/>
              </a:spcAft>
              <a:buClr>
                <a:schemeClr val="lt1"/>
              </a:buClr>
              <a:buSzPts val="1600"/>
              <a:buChar char="■"/>
              <a:defRPr sz="2133">
                <a:solidFill>
                  <a:schemeClr val="lt1"/>
                </a:solidFill>
              </a:defRPr>
            </a:lvl3pPr>
            <a:lvl4pPr marL="2438339" lvl="3" indent="-440256" rtl="0">
              <a:spcBef>
                <a:spcPts val="2133"/>
              </a:spcBef>
              <a:spcAft>
                <a:spcPts val="0"/>
              </a:spcAft>
              <a:buClr>
                <a:schemeClr val="lt1"/>
              </a:buClr>
              <a:buSzPts val="1600"/>
              <a:buChar char="●"/>
              <a:defRPr sz="2133">
                <a:solidFill>
                  <a:schemeClr val="lt1"/>
                </a:solidFill>
              </a:defRPr>
            </a:lvl4pPr>
            <a:lvl5pPr marL="3047924" lvl="4" indent="-440256" rtl="0">
              <a:spcBef>
                <a:spcPts val="2133"/>
              </a:spcBef>
              <a:spcAft>
                <a:spcPts val="0"/>
              </a:spcAft>
              <a:buClr>
                <a:schemeClr val="lt1"/>
              </a:buClr>
              <a:buSzPts val="1600"/>
              <a:buChar char="○"/>
              <a:defRPr sz="2133">
                <a:solidFill>
                  <a:schemeClr val="lt1"/>
                </a:solidFill>
              </a:defRPr>
            </a:lvl5pPr>
            <a:lvl6pPr marL="3657509" lvl="5" indent="-440256" rtl="0">
              <a:spcBef>
                <a:spcPts val="2133"/>
              </a:spcBef>
              <a:spcAft>
                <a:spcPts val="0"/>
              </a:spcAft>
              <a:buClr>
                <a:schemeClr val="lt1"/>
              </a:buClr>
              <a:buSzPts val="1600"/>
              <a:buChar char="■"/>
              <a:defRPr sz="2133">
                <a:solidFill>
                  <a:schemeClr val="lt1"/>
                </a:solidFill>
              </a:defRPr>
            </a:lvl6pPr>
            <a:lvl7pPr marL="4267093" lvl="6" indent="-440256" rtl="0">
              <a:spcBef>
                <a:spcPts val="2133"/>
              </a:spcBef>
              <a:spcAft>
                <a:spcPts val="0"/>
              </a:spcAft>
              <a:buClr>
                <a:schemeClr val="lt1"/>
              </a:buClr>
              <a:buSzPts val="1600"/>
              <a:buChar char="●"/>
              <a:defRPr sz="2133">
                <a:solidFill>
                  <a:schemeClr val="lt1"/>
                </a:solidFill>
              </a:defRPr>
            </a:lvl7pPr>
            <a:lvl8pPr marL="4876678" lvl="7" indent="-440256" rtl="0">
              <a:spcBef>
                <a:spcPts val="2133"/>
              </a:spcBef>
              <a:spcAft>
                <a:spcPts val="0"/>
              </a:spcAft>
              <a:buClr>
                <a:schemeClr val="lt1"/>
              </a:buClr>
              <a:buSzPts val="1600"/>
              <a:buChar char="○"/>
              <a:defRPr sz="2133">
                <a:solidFill>
                  <a:schemeClr val="lt1"/>
                </a:solidFill>
              </a:defRPr>
            </a:lvl8pPr>
            <a:lvl9pPr marL="5486263" lvl="8" indent="-440256" rtl="0">
              <a:spcBef>
                <a:spcPts val="2133"/>
              </a:spcBef>
              <a:spcAft>
                <a:spcPts val="2133"/>
              </a:spcAft>
              <a:buClr>
                <a:schemeClr val="lt1"/>
              </a:buClr>
              <a:buSzPts val="1600"/>
              <a:buChar char="■"/>
              <a:defRPr sz="2133">
                <a:solidFill>
                  <a:schemeClr val="lt1"/>
                </a:solidFill>
              </a:defRPr>
            </a:lvl9pPr>
          </a:lstStyle>
          <a:p>
            <a:endParaRPr/>
          </a:p>
        </p:txBody>
      </p:sp>
    </p:spTree>
    <p:extLst>
      <p:ext uri="{BB962C8B-B14F-4D97-AF65-F5344CB8AC3E}">
        <p14:creationId xmlns:p14="http://schemas.microsoft.com/office/powerpoint/2010/main" val="48762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1251333"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1249497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239303" y="581577"/>
            <a:ext cx="3662000" cy="545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4000">
                <a:solidFill>
                  <a:schemeClr val="accent1"/>
                </a:solidFill>
              </a:defRPr>
            </a:lvl1pPr>
            <a:lvl2pPr lvl="1">
              <a:spcBef>
                <a:spcPts val="0"/>
              </a:spcBef>
              <a:spcAft>
                <a:spcPts val="0"/>
              </a:spcAft>
              <a:buClr>
                <a:schemeClr val="accent1"/>
              </a:buClr>
              <a:buSzPts val="4800"/>
              <a:buNone/>
              <a:defRPr sz="6400">
                <a:solidFill>
                  <a:schemeClr val="accent1"/>
                </a:solidFill>
              </a:defRPr>
            </a:lvl2pPr>
            <a:lvl3pPr lvl="2">
              <a:spcBef>
                <a:spcPts val="0"/>
              </a:spcBef>
              <a:spcAft>
                <a:spcPts val="0"/>
              </a:spcAft>
              <a:buClr>
                <a:schemeClr val="accent1"/>
              </a:buClr>
              <a:buSzPts val="4800"/>
              <a:buNone/>
              <a:defRPr sz="6400">
                <a:solidFill>
                  <a:schemeClr val="accent1"/>
                </a:solidFill>
              </a:defRPr>
            </a:lvl3pPr>
            <a:lvl4pPr lvl="3">
              <a:spcBef>
                <a:spcPts val="0"/>
              </a:spcBef>
              <a:spcAft>
                <a:spcPts val="0"/>
              </a:spcAft>
              <a:buClr>
                <a:schemeClr val="accent1"/>
              </a:buClr>
              <a:buSzPts val="4800"/>
              <a:buNone/>
              <a:defRPr sz="6400">
                <a:solidFill>
                  <a:schemeClr val="accent1"/>
                </a:solidFill>
              </a:defRPr>
            </a:lvl4pPr>
            <a:lvl5pPr lvl="4">
              <a:spcBef>
                <a:spcPts val="0"/>
              </a:spcBef>
              <a:spcAft>
                <a:spcPts val="0"/>
              </a:spcAft>
              <a:buClr>
                <a:schemeClr val="accent1"/>
              </a:buClr>
              <a:buSzPts val="4800"/>
              <a:buNone/>
              <a:defRPr sz="6400">
                <a:solidFill>
                  <a:schemeClr val="accent1"/>
                </a:solidFill>
              </a:defRPr>
            </a:lvl5pPr>
            <a:lvl6pPr lvl="5">
              <a:spcBef>
                <a:spcPts val="0"/>
              </a:spcBef>
              <a:spcAft>
                <a:spcPts val="0"/>
              </a:spcAft>
              <a:buClr>
                <a:schemeClr val="accent1"/>
              </a:buClr>
              <a:buSzPts val="4800"/>
              <a:buNone/>
              <a:defRPr sz="6400">
                <a:solidFill>
                  <a:schemeClr val="accent1"/>
                </a:solidFill>
              </a:defRPr>
            </a:lvl6pPr>
            <a:lvl7pPr lvl="6">
              <a:spcBef>
                <a:spcPts val="0"/>
              </a:spcBef>
              <a:spcAft>
                <a:spcPts val="0"/>
              </a:spcAft>
              <a:buClr>
                <a:schemeClr val="accent1"/>
              </a:buClr>
              <a:buSzPts val="4800"/>
              <a:buNone/>
              <a:defRPr sz="6400">
                <a:solidFill>
                  <a:schemeClr val="accent1"/>
                </a:solidFill>
              </a:defRPr>
            </a:lvl7pPr>
            <a:lvl8pPr lvl="7">
              <a:spcBef>
                <a:spcPts val="0"/>
              </a:spcBef>
              <a:spcAft>
                <a:spcPts val="0"/>
              </a:spcAft>
              <a:buClr>
                <a:schemeClr val="accent1"/>
              </a:buClr>
              <a:buSzPts val="4800"/>
              <a:buNone/>
              <a:defRPr sz="6400">
                <a:solidFill>
                  <a:schemeClr val="accent1"/>
                </a:solidFill>
              </a:defRPr>
            </a:lvl8pPr>
            <a:lvl9pPr lvl="8">
              <a:spcBef>
                <a:spcPts val="0"/>
              </a:spcBef>
              <a:spcAft>
                <a:spcPts val="0"/>
              </a:spcAft>
              <a:buClr>
                <a:schemeClr val="accent1"/>
              </a:buClr>
              <a:buSzPts val="4800"/>
              <a:buNone/>
              <a:defRPr sz="6400">
                <a:solidFill>
                  <a:schemeClr val="accent1"/>
                </a:solidFill>
              </a:defRPr>
            </a:lvl9pPr>
          </a:lstStyle>
          <a:p>
            <a:endParaRPr/>
          </a:p>
        </p:txBody>
      </p:sp>
      <p:pic>
        <p:nvPicPr>
          <p:cNvPr id="29" name="Google Shape;29;p8"/>
          <p:cNvPicPr preferRelativeResize="0"/>
          <p:nvPr/>
        </p:nvPicPr>
        <p:blipFill>
          <a:blip r:embed="rId2">
            <a:alphaModFix/>
          </a:blip>
          <a:stretch>
            <a:fillRect/>
          </a:stretch>
        </p:blipFill>
        <p:spPr>
          <a:xfrm rot="5400000">
            <a:off x="4371899" y="552068"/>
            <a:ext cx="10168735" cy="3845065"/>
          </a:xfrm>
          <a:prstGeom prst="rect">
            <a:avLst/>
          </a:prstGeom>
          <a:noFill/>
          <a:ln>
            <a:noFill/>
          </a:ln>
        </p:spPr>
      </p:pic>
      <p:pic>
        <p:nvPicPr>
          <p:cNvPr id="30" name="Google Shape;30;p8"/>
          <p:cNvPicPr preferRelativeResize="0"/>
          <p:nvPr/>
        </p:nvPicPr>
        <p:blipFill>
          <a:blip r:embed="rId2">
            <a:alphaModFix/>
          </a:blip>
          <a:stretch>
            <a:fillRect/>
          </a:stretch>
        </p:blipFill>
        <p:spPr>
          <a:xfrm rot="5400000" flipH="1">
            <a:off x="6429886" y="-469214"/>
            <a:ext cx="12413063" cy="4693700"/>
          </a:xfrm>
          <a:prstGeom prst="rect">
            <a:avLst/>
          </a:prstGeom>
          <a:noFill/>
          <a:ln>
            <a:noFill/>
          </a:ln>
        </p:spPr>
      </p:pic>
    </p:spTree>
    <p:extLst>
      <p:ext uri="{BB962C8B-B14F-4D97-AF65-F5344CB8AC3E}">
        <p14:creationId xmlns:p14="http://schemas.microsoft.com/office/powerpoint/2010/main" val="27584545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1251333" y="2359433"/>
            <a:ext cx="3828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2133">
                <a:solidFill>
                  <a:schemeClr val="lt2"/>
                </a:solidFill>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a:endParaRPr/>
          </a:p>
        </p:txBody>
      </p:sp>
      <p:sp>
        <p:nvSpPr>
          <p:cNvPr id="33" name="Google Shape;33;p9"/>
          <p:cNvSpPr txBox="1">
            <a:spLocks noGrp="1"/>
          </p:cNvSpPr>
          <p:nvPr>
            <p:ph type="body" idx="2"/>
          </p:nvPr>
        </p:nvSpPr>
        <p:spPr>
          <a:xfrm>
            <a:off x="6271167" y="1212800"/>
            <a:ext cx="4625200" cy="4432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1251333" y="593367"/>
            <a:ext cx="4298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7351670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2403347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2561000" y="2179233"/>
            <a:ext cx="7070000" cy="1488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9600">
                <a:solidFill>
                  <a:schemeClr val="lt1"/>
                </a:solidFill>
              </a:defRPr>
            </a:lvl1pPr>
            <a:lvl2pPr lvl="1" algn="ctr">
              <a:spcBef>
                <a:spcPts val="0"/>
              </a:spcBef>
              <a:spcAft>
                <a:spcPts val="0"/>
              </a:spcAft>
              <a:buClr>
                <a:schemeClr val="lt1"/>
              </a:buClr>
              <a:buSzPts val="7200"/>
              <a:buNone/>
              <a:defRPr sz="9600">
                <a:solidFill>
                  <a:schemeClr val="lt1"/>
                </a:solidFill>
              </a:defRPr>
            </a:lvl2pPr>
            <a:lvl3pPr lvl="2" algn="ctr">
              <a:spcBef>
                <a:spcPts val="0"/>
              </a:spcBef>
              <a:spcAft>
                <a:spcPts val="0"/>
              </a:spcAft>
              <a:buClr>
                <a:schemeClr val="lt1"/>
              </a:buClr>
              <a:buSzPts val="7200"/>
              <a:buNone/>
              <a:defRPr sz="9600">
                <a:solidFill>
                  <a:schemeClr val="lt1"/>
                </a:solidFill>
              </a:defRPr>
            </a:lvl3pPr>
            <a:lvl4pPr lvl="3" algn="ctr">
              <a:spcBef>
                <a:spcPts val="0"/>
              </a:spcBef>
              <a:spcAft>
                <a:spcPts val="0"/>
              </a:spcAft>
              <a:buClr>
                <a:schemeClr val="lt1"/>
              </a:buClr>
              <a:buSzPts val="7200"/>
              <a:buNone/>
              <a:defRPr sz="9600">
                <a:solidFill>
                  <a:schemeClr val="lt1"/>
                </a:solidFill>
              </a:defRPr>
            </a:lvl4pPr>
            <a:lvl5pPr lvl="4" algn="ctr">
              <a:spcBef>
                <a:spcPts val="0"/>
              </a:spcBef>
              <a:spcAft>
                <a:spcPts val="0"/>
              </a:spcAft>
              <a:buClr>
                <a:schemeClr val="lt1"/>
              </a:buClr>
              <a:buSzPts val="7200"/>
              <a:buNone/>
              <a:defRPr sz="9600">
                <a:solidFill>
                  <a:schemeClr val="lt1"/>
                </a:solidFill>
              </a:defRPr>
            </a:lvl5pPr>
            <a:lvl6pPr lvl="5" algn="ctr">
              <a:spcBef>
                <a:spcPts val="0"/>
              </a:spcBef>
              <a:spcAft>
                <a:spcPts val="0"/>
              </a:spcAft>
              <a:buClr>
                <a:schemeClr val="lt1"/>
              </a:buClr>
              <a:buSzPts val="7200"/>
              <a:buNone/>
              <a:defRPr sz="9600">
                <a:solidFill>
                  <a:schemeClr val="lt1"/>
                </a:solidFill>
              </a:defRPr>
            </a:lvl6pPr>
            <a:lvl7pPr lvl="6" algn="ctr">
              <a:spcBef>
                <a:spcPts val="0"/>
              </a:spcBef>
              <a:spcAft>
                <a:spcPts val="0"/>
              </a:spcAft>
              <a:buClr>
                <a:schemeClr val="lt1"/>
              </a:buClr>
              <a:buSzPts val="7200"/>
              <a:buNone/>
              <a:defRPr sz="9600">
                <a:solidFill>
                  <a:schemeClr val="lt1"/>
                </a:solidFill>
              </a:defRPr>
            </a:lvl7pPr>
            <a:lvl8pPr lvl="7" algn="ctr">
              <a:spcBef>
                <a:spcPts val="0"/>
              </a:spcBef>
              <a:spcAft>
                <a:spcPts val="0"/>
              </a:spcAft>
              <a:buClr>
                <a:schemeClr val="lt1"/>
              </a:buClr>
              <a:buSzPts val="7200"/>
              <a:buNone/>
              <a:defRPr sz="9600">
                <a:solidFill>
                  <a:schemeClr val="lt1"/>
                </a:solidFill>
              </a:defRPr>
            </a:lvl8pPr>
            <a:lvl9pPr lvl="8" algn="ctr">
              <a:spcBef>
                <a:spcPts val="0"/>
              </a:spcBef>
              <a:spcAft>
                <a:spcPts val="0"/>
              </a:spcAft>
              <a:buClr>
                <a:schemeClr val="lt1"/>
              </a:buClr>
              <a:buSzPts val="7200"/>
              <a:buNone/>
              <a:defRPr sz="9600">
                <a:solidFill>
                  <a:schemeClr val="lt1"/>
                </a:solidFill>
              </a:defRPr>
            </a:lvl9pPr>
          </a:lstStyle>
          <a:p>
            <a:r>
              <a:t>xx%</a:t>
            </a:r>
          </a:p>
        </p:txBody>
      </p:sp>
      <p:sp>
        <p:nvSpPr>
          <p:cNvPr id="39" name="Google Shape;39;p11"/>
          <p:cNvSpPr txBox="1">
            <a:spLocks noGrp="1"/>
          </p:cNvSpPr>
          <p:nvPr>
            <p:ph type="body" idx="1"/>
          </p:nvPr>
        </p:nvSpPr>
        <p:spPr>
          <a:xfrm>
            <a:off x="3715400" y="4125967"/>
            <a:ext cx="4761200" cy="7560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accent1"/>
              </a:buClr>
              <a:buSzPts val="1800"/>
              <a:buChar char="●"/>
              <a:defRPr>
                <a:solidFill>
                  <a:schemeClr val="accent1"/>
                </a:solidFill>
              </a:defRPr>
            </a:lvl1pPr>
            <a:lvl2pPr marL="1219170" lvl="1" indent="-457189" algn="ctr">
              <a:spcBef>
                <a:spcPts val="2133"/>
              </a:spcBef>
              <a:spcAft>
                <a:spcPts val="0"/>
              </a:spcAft>
              <a:buClr>
                <a:schemeClr val="accent1"/>
              </a:buClr>
              <a:buSzPts val="1800"/>
              <a:buChar char="○"/>
              <a:defRPr sz="2400">
                <a:solidFill>
                  <a:schemeClr val="accent1"/>
                </a:solidFill>
              </a:defRPr>
            </a:lvl2pPr>
            <a:lvl3pPr marL="1828754" lvl="2" indent="-457189" algn="ctr">
              <a:spcBef>
                <a:spcPts val="2133"/>
              </a:spcBef>
              <a:spcAft>
                <a:spcPts val="0"/>
              </a:spcAft>
              <a:buClr>
                <a:schemeClr val="accent1"/>
              </a:buClr>
              <a:buSzPts val="1800"/>
              <a:buChar char="■"/>
              <a:defRPr sz="2400">
                <a:solidFill>
                  <a:schemeClr val="accent1"/>
                </a:solidFill>
              </a:defRPr>
            </a:lvl3pPr>
            <a:lvl4pPr marL="2438339" lvl="3" indent="-457189" algn="ctr">
              <a:spcBef>
                <a:spcPts val="2133"/>
              </a:spcBef>
              <a:spcAft>
                <a:spcPts val="0"/>
              </a:spcAft>
              <a:buClr>
                <a:schemeClr val="accent1"/>
              </a:buClr>
              <a:buSzPts val="1800"/>
              <a:buChar char="●"/>
              <a:defRPr sz="2400">
                <a:solidFill>
                  <a:schemeClr val="accent1"/>
                </a:solidFill>
              </a:defRPr>
            </a:lvl4pPr>
            <a:lvl5pPr marL="3047924" lvl="4" indent="-457189" algn="ctr">
              <a:spcBef>
                <a:spcPts val="2133"/>
              </a:spcBef>
              <a:spcAft>
                <a:spcPts val="0"/>
              </a:spcAft>
              <a:buClr>
                <a:schemeClr val="accent1"/>
              </a:buClr>
              <a:buSzPts val="1800"/>
              <a:buChar char="○"/>
              <a:defRPr sz="2400">
                <a:solidFill>
                  <a:schemeClr val="accent1"/>
                </a:solidFill>
              </a:defRPr>
            </a:lvl5pPr>
            <a:lvl6pPr marL="3657509" lvl="5" indent="-457189" algn="ctr">
              <a:spcBef>
                <a:spcPts val="2133"/>
              </a:spcBef>
              <a:spcAft>
                <a:spcPts val="0"/>
              </a:spcAft>
              <a:buClr>
                <a:schemeClr val="accent1"/>
              </a:buClr>
              <a:buSzPts val="1800"/>
              <a:buChar char="■"/>
              <a:defRPr sz="2400">
                <a:solidFill>
                  <a:schemeClr val="accent1"/>
                </a:solidFill>
              </a:defRPr>
            </a:lvl6pPr>
            <a:lvl7pPr marL="4267093" lvl="6" indent="-457189" algn="ctr">
              <a:spcBef>
                <a:spcPts val="2133"/>
              </a:spcBef>
              <a:spcAft>
                <a:spcPts val="0"/>
              </a:spcAft>
              <a:buClr>
                <a:schemeClr val="accent1"/>
              </a:buClr>
              <a:buSzPts val="1800"/>
              <a:buChar char="●"/>
              <a:defRPr sz="2400">
                <a:solidFill>
                  <a:schemeClr val="accent1"/>
                </a:solidFill>
              </a:defRPr>
            </a:lvl7pPr>
            <a:lvl8pPr marL="4876678" lvl="7" indent="-457189" algn="ctr">
              <a:spcBef>
                <a:spcPts val="2133"/>
              </a:spcBef>
              <a:spcAft>
                <a:spcPts val="0"/>
              </a:spcAft>
              <a:buClr>
                <a:schemeClr val="accent1"/>
              </a:buClr>
              <a:buSzPts val="1800"/>
              <a:buChar char="○"/>
              <a:defRPr sz="2400">
                <a:solidFill>
                  <a:schemeClr val="accent1"/>
                </a:solidFill>
              </a:defRPr>
            </a:lvl8pPr>
            <a:lvl9pPr marL="5486263" lvl="8" indent="-457189" algn="ctr">
              <a:spcBef>
                <a:spcPts val="2133"/>
              </a:spcBef>
              <a:spcAft>
                <a:spcPts val="2133"/>
              </a:spcAft>
              <a:buClr>
                <a:schemeClr val="accent1"/>
              </a:buClr>
              <a:buSzPts val="1800"/>
              <a:buChar char="■"/>
              <a:defRPr sz="2400">
                <a:solidFill>
                  <a:schemeClr val="accent1"/>
                </a:solidFill>
              </a:defRPr>
            </a:lvl9pPr>
          </a:lstStyle>
          <a:p>
            <a:endParaRPr/>
          </a:p>
        </p:txBody>
      </p:sp>
    </p:spTree>
    <p:extLst>
      <p:ext uri="{BB962C8B-B14F-4D97-AF65-F5344CB8AC3E}">
        <p14:creationId xmlns:p14="http://schemas.microsoft.com/office/powerpoint/2010/main" val="40583113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1251333" y="1661367"/>
            <a:ext cx="9562800" cy="4053200"/>
          </a:xfrm>
          <a:prstGeom prst="rect">
            <a:avLst/>
          </a:prstGeom>
        </p:spPr>
        <p:txBody>
          <a:bodyPr spcFirstLastPara="1" wrap="square" lIns="91425" tIns="91425" rIns="91425" bIns="91425" anchor="t" anchorCtr="0">
            <a:noAutofit/>
          </a:bodyPr>
          <a:lstStyle>
            <a:lvl1pPr marL="609585" lvl="0" indent="-402157" rtl="0">
              <a:spcBef>
                <a:spcPts val="0"/>
              </a:spcBef>
              <a:spcAft>
                <a:spcPts val="0"/>
              </a:spcAft>
              <a:buClr>
                <a:schemeClr val="lt1"/>
              </a:buClr>
              <a:buSzPts val="1150"/>
              <a:buChar char="●"/>
              <a:defRPr sz="1533">
                <a:solidFill>
                  <a:schemeClr val="lt1"/>
                </a:solidFill>
              </a:defRPr>
            </a:lvl1pPr>
            <a:lvl2pPr marL="1219170" lvl="1" indent="-402157" rtl="0">
              <a:spcBef>
                <a:spcPts val="2133"/>
              </a:spcBef>
              <a:spcAft>
                <a:spcPts val="0"/>
              </a:spcAft>
              <a:buClr>
                <a:schemeClr val="lt1"/>
              </a:buClr>
              <a:buSzPts val="1150"/>
              <a:buChar char="○"/>
              <a:defRPr sz="1533">
                <a:solidFill>
                  <a:schemeClr val="lt1"/>
                </a:solidFill>
              </a:defRPr>
            </a:lvl2pPr>
            <a:lvl3pPr marL="1828754" lvl="2" indent="-402157" rtl="0">
              <a:spcBef>
                <a:spcPts val="2133"/>
              </a:spcBef>
              <a:spcAft>
                <a:spcPts val="0"/>
              </a:spcAft>
              <a:buClr>
                <a:schemeClr val="lt1"/>
              </a:buClr>
              <a:buSzPts val="1150"/>
              <a:buChar char="■"/>
              <a:defRPr sz="1533">
                <a:solidFill>
                  <a:schemeClr val="lt1"/>
                </a:solidFill>
              </a:defRPr>
            </a:lvl3pPr>
            <a:lvl4pPr marL="2438339" lvl="3" indent="-402157" rtl="0">
              <a:spcBef>
                <a:spcPts val="2133"/>
              </a:spcBef>
              <a:spcAft>
                <a:spcPts val="0"/>
              </a:spcAft>
              <a:buClr>
                <a:schemeClr val="lt1"/>
              </a:buClr>
              <a:buSzPts val="1150"/>
              <a:buChar char="●"/>
              <a:defRPr sz="1533">
                <a:solidFill>
                  <a:schemeClr val="lt1"/>
                </a:solidFill>
              </a:defRPr>
            </a:lvl4pPr>
            <a:lvl5pPr marL="3047924" lvl="4" indent="-402157" rtl="0">
              <a:spcBef>
                <a:spcPts val="2133"/>
              </a:spcBef>
              <a:spcAft>
                <a:spcPts val="0"/>
              </a:spcAft>
              <a:buClr>
                <a:schemeClr val="lt1"/>
              </a:buClr>
              <a:buSzPts val="1150"/>
              <a:buChar char="○"/>
              <a:defRPr sz="1533">
                <a:solidFill>
                  <a:schemeClr val="lt1"/>
                </a:solidFill>
              </a:defRPr>
            </a:lvl5pPr>
            <a:lvl6pPr marL="3657509" lvl="5" indent="-402157" rtl="0">
              <a:spcBef>
                <a:spcPts val="2133"/>
              </a:spcBef>
              <a:spcAft>
                <a:spcPts val="0"/>
              </a:spcAft>
              <a:buClr>
                <a:schemeClr val="lt1"/>
              </a:buClr>
              <a:buSzPts val="1150"/>
              <a:buChar char="■"/>
              <a:defRPr sz="1533">
                <a:solidFill>
                  <a:schemeClr val="lt1"/>
                </a:solidFill>
              </a:defRPr>
            </a:lvl6pPr>
            <a:lvl7pPr marL="4267093" lvl="6" indent="-402157" rtl="0">
              <a:spcBef>
                <a:spcPts val="2133"/>
              </a:spcBef>
              <a:spcAft>
                <a:spcPts val="0"/>
              </a:spcAft>
              <a:buClr>
                <a:schemeClr val="lt1"/>
              </a:buClr>
              <a:buSzPts val="1150"/>
              <a:buChar char="●"/>
              <a:defRPr sz="1533">
                <a:solidFill>
                  <a:schemeClr val="lt1"/>
                </a:solidFill>
              </a:defRPr>
            </a:lvl7pPr>
            <a:lvl8pPr marL="4876678" lvl="7" indent="-402157" rtl="0">
              <a:spcBef>
                <a:spcPts val="2133"/>
              </a:spcBef>
              <a:spcAft>
                <a:spcPts val="0"/>
              </a:spcAft>
              <a:buClr>
                <a:schemeClr val="lt1"/>
              </a:buClr>
              <a:buSzPts val="1150"/>
              <a:buChar char="○"/>
              <a:defRPr sz="1533">
                <a:solidFill>
                  <a:schemeClr val="lt1"/>
                </a:solidFill>
              </a:defRPr>
            </a:lvl8pPr>
            <a:lvl9pPr marL="5486263" lvl="8" indent="-402157" rtl="0">
              <a:spcBef>
                <a:spcPts val="2133"/>
              </a:spcBef>
              <a:spcAft>
                <a:spcPts val="2133"/>
              </a:spcAft>
              <a:buClr>
                <a:schemeClr val="lt1"/>
              </a:buClr>
              <a:buSzPts val="1150"/>
              <a:buChar char="■"/>
              <a:defRPr sz="1533">
                <a:solidFill>
                  <a:schemeClr val="lt1"/>
                </a:solidFill>
              </a:defRPr>
            </a:lvl9pPr>
          </a:lstStyle>
          <a:p>
            <a:endParaRPr/>
          </a:p>
        </p:txBody>
      </p:sp>
    </p:spTree>
    <p:extLst>
      <p:ext uri="{BB962C8B-B14F-4D97-AF65-F5344CB8AC3E}">
        <p14:creationId xmlns:p14="http://schemas.microsoft.com/office/powerpoint/2010/main" val="1258326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717996"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46" name="Google Shape;46;p14"/>
          <p:cNvSpPr txBox="1">
            <a:spLocks noGrp="1"/>
          </p:cNvSpPr>
          <p:nvPr>
            <p:ph type="subTitle" idx="1"/>
          </p:nvPr>
        </p:nvSpPr>
        <p:spPr>
          <a:xfrm>
            <a:off x="4717996"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47" name="Google Shape;47;p14"/>
          <p:cNvSpPr txBox="1">
            <a:spLocks noGrp="1"/>
          </p:cNvSpPr>
          <p:nvPr>
            <p:ph type="title" idx="2"/>
          </p:nvPr>
        </p:nvSpPr>
        <p:spPr>
          <a:xfrm>
            <a:off x="8038071"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48" name="Google Shape;48;p14"/>
          <p:cNvSpPr txBox="1">
            <a:spLocks noGrp="1"/>
          </p:cNvSpPr>
          <p:nvPr>
            <p:ph type="subTitle" idx="3"/>
          </p:nvPr>
        </p:nvSpPr>
        <p:spPr>
          <a:xfrm>
            <a:off x="8038071"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49" name="Google Shape;49;p14"/>
          <p:cNvSpPr txBox="1">
            <a:spLocks noGrp="1"/>
          </p:cNvSpPr>
          <p:nvPr>
            <p:ph type="title" idx="4"/>
          </p:nvPr>
        </p:nvSpPr>
        <p:spPr>
          <a:xfrm>
            <a:off x="1397929"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50" name="Google Shape;50;p14"/>
          <p:cNvSpPr txBox="1">
            <a:spLocks noGrp="1"/>
          </p:cNvSpPr>
          <p:nvPr>
            <p:ph type="subTitle" idx="5"/>
          </p:nvPr>
        </p:nvSpPr>
        <p:spPr>
          <a:xfrm>
            <a:off x="1397929"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51" name="Google Shape;51;p14"/>
          <p:cNvSpPr txBox="1">
            <a:spLocks noGrp="1"/>
          </p:cNvSpPr>
          <p:nvPr>
            <p:ph type="title" idx="6" hasCustomPrompt="1"/>
          </p:nvPr>
        </p:nvSpPr>
        <p:spPr>
          <a:xfrm>
            <a:off x="1397933"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2" name="Google Shape;52;p14"/>
          <p:cNvSpPr txBox="1">
            <a:spLocks noGrp="1"/>
          </p:cNvSpPr>
          <p:nvPr>
            <p:ph type="title" idx="7" hasCustomPrompt="1"/>
          </p:nvPr>
        </p:nvSpPr>
        <p:spPr>
          <a:xfrm>
            <a:off x="4718000"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3" name="Google Shape;53;p14"/>
          <p:cNvSpPr txBox="1">
            <a:spLocks noGrp="1"/>
          </p:cNvSpPr>
          <p:nvPr>
            <p:ph type="title" idx="8" hasCustomPrompt="1"/>
          </p:nvPr>
        </p:nvSpPr>
        <p:spPr>
          <a:xfrm>
            <a:off x="8038067"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Tree>
    <p:extLst>
      <p:ext uri="{BB962C8B-B14F-4D97-AF65-F5344CB8AC3E}">
        <p14:creationId xmlns:p14="http://schemas.microsoft.com/office/powerpoint/2010/main" val="260740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ig Text">
  <p:cSld name="Big Text">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endParaRPr/>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32523274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2467367" y="1543900"/>
            <a:ext cx="72572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1">
                <a:solidFill>
                  <a:schemeClr val="lt1"/>
                </a:solidFill>
              </a:defRPr>
            </a:lvl1pPr>
            <a:lvl2pPr lvl="1" algn="ctr" rtl="0">
              <a:spcBef>
                <a:spcPts val="0"/>
              </a:spcBef>
              <a:spcAft>
                <a:spcPts val="0"/>
              </a:spcAft>
              <a:buClr>
                <a:schemeClr val="lt1"/>
              </a:buClr>
              <a:buSzPts val="3000"/>
              <a:buNone/>
              <a:defRPr sz="4000" b="1">
                <a:solidFill>
                  <a:schemeClr val="lt1"/>
                </a:solidFill>
              </a:defRPr>
            </a:lvl2pPr>
            <a:lvl3pPr lvl="2" algn="ctr" rtl="0">
              <a:spcBef>
                <a:spcPts val="0"/>
              </a:spcBef>
              <a:spcAft>
                <a:spcPts val="0"/>
              </a:spcAft>
              <a:buClr>
                <a:schemeClr val="lt1"/>
              </a:buClr>
              <a:buSzPts val="3000"/>
              <a:buNone/>
              <a:defRPr sz="4000" b="1">
                <a:solidFill>
                  <a:schemeClr val="lt1"/>
                </a:solidFill>
              </a:defRPr>
            </a:lvl3pPr>
            <a:lvl4pPr lvl="3" algn="ctr" rtl="0">
              <a:spcBef>
                <a:spcPts val="0"/>
              </a:spcBef>
              <a:spcAft>
                <a:spcPts val="0"/>
              </a:spcAft>
              <a:buClr>
                <a:schemeClr val="lt1"/>
              </a:buClr>
              <a:buSzPts val="3000"/>
              <a:buNone/>
              <a:defRPr sz="4000" b="1">
                <a:solidFill>
                  <a:schemeClr val="lt1"/>
                </a:solidFill>
              </a:defRPr>
            </a:lvl4pPr>
            <a:lvl5pPr lvl="4" algn="ctr" rtl="0">
              <a:spcBef>
                <a:spcPts val="0"/>
              </a:spcBef>
              <a:spcAft>
                <a:spcPts val="0"/>
              </a:spcAft>
              <a:buClr>
                <a:schemeClr val="lt1"/>
              </a:buClr>
              <a:buSzPts val="3000"/>
              <a:buNone/>
              <a:defRPr sz="4000" b="1">
                <a:solidFill>
                  <a:schemeClr val="lt1"/>
                </a:solidFill>
              </a:defRPr>
            </a:lvl5pPr>
            <a:lvl6pPr lvl="5" algn="ctr" rtl="0">
              <a:spcBef>
                <a:spcPts val="0"/>
              </a:spcBef>
              <a:spcAft>
                <a:spcPts val="0"/>
              </a:spcAft>
              <a:buClr>
                <a:schemeClr val="lt1"/>
              </a:buClr>
              <a:buSzPts val="3000"/>
              <a:buNone/>
              <a:defRPr sz="4000" b="1">
                <a:solidFill>
                  <a:schemeClr val="lt1"/>
                </a:solidFill>
              </a:defRPr>
            </a:lvl6pPr>
            <a:lvl7pPr lvl="6" algn="ctr" rtl="0">
              <a:spcBef>
                <a:spcPts val="0"/>
              </a:spcBef>
              <a:spcAft>
                <a:spcPts val="0"/>
              </a:spcAft>
              <a:buClr>
                <a:schemeClr val="lt1"/>
              </a:buClr>
              <a:buSzPts val="3000"/>
              <a:buNone/>
              <a:defRPr sz="4000" b="1">
                <a:solidFill>
                  <a:schemeClr val="lt1"/>
                </a:solidFill>
              </a:defRPr>
            </a:lvl7pPr>
            <a:lvl8pPr lvl="7" algn="ctr" rtl="0">
              <a:spcBef>
                <a:spcPts val="0"/>
              </a:spcBef>
              <a:spcAft>
                <a:spcPts val="0"/>
              </a:spcAft>
              <a:buClr>
                <a:schemeClr val="lt1"/>
              </a:buClr>
              <a:buSzPts val="3000"/>
              <a:buNone/>
              <a:defRPr sz="4000" b="1">
                <a:solidFill>
                  <a:schemeClr val="lt1"/>
                </a:solidFill>
              </a:defRPr>
            </a:lvl8pPr>
            <a:lvl9pPr lvl="8" algn="ctr" rtl="0">
              <a:spcBef>
                <a:spcPts val="0"/>
              </a:spcBef>
              <a:spcAft>
                <a:spcPts val="0"/>
              </a:spcAft>
              <a:buClr>
                <a:schemeClr val="lt1"/>
              </a:buClr>
              <a:buSzPts val="3000"/>
              <a:buNone/>
              <a:defRPr sz="4000" b="1">
                <a:solidFill>
                  <a:schemeClr val="lt1"/>
                </a:solidFill>
              </a:defRPr>
            </a:lvl9pPr>
          </a:lstStyle>
          <a:p>
            <a:endParaRPr/>
          </a:p>
        </p:txBody>
      </p:sp>
      <p:sp>
        <p:nvSpPr>
          <p:cNvPr id="59" name="Google Shape;59;p16"/>
          <p:cNvSpPr txBox="1">
            <a:spLocks noGrp="1"/>
          </p:cNvSpPr>
          <p:nvPr>
            <p:ph type="subTitle" idx="1"/>
          </p:nvPr>
        </p:nvSpPr>
        <p:spPr>
          <a:xfrm>
            <a:off x="3309200" y="5260800"/>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endParaRPr/>
          </a:p>
        </p:txBody>
      </p:sp>
    </p:spTree>
    <p:extLst>
      <p:ext uri="{BB962C8B-B14F-4D97-AF65-F5344CB8AC3E}">
        <p14:creationId xmlns:p14="http://schemas.microsoft.com/office/powerpoint/2010/main" val="3203815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Two Columns">
  <p:cSld name="Title + Two Columns">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2583117"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2" name="Google Shape;62;p17"/>
          <p:cNvSpPr txBox="1">
            <a:spLocks noGrp="1"/>
          </p:cNvSpPr>
          <p:nvPr>
            <p:ph type="subTitle" idx="1"/>
          </p:nvPr>
        </p:nvSpPr>
        <p:spPr>
          <a:xfrm>
            <a:off x="2583117"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3" name="Google Shape;63;p17"/>
          <p:cNvSpPr txBox="1">
            <a:spLocks noGrp="1"/>
          </p:cNvSpPr>
          <p:nvPr>
            <p:ph type="title" idx="2"/>
          </p:nvPr>
        </p:nvSpPr>
        <p:spPr>
          <a:xfrm>
            <a:off x="6422084"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4" name="Google Shape;64;p17"/>
          <p:cNvSpPr txBox="1">
            <a:spLocks noGrp="1"/>
          </p:cNvSpPr>
          <p:nvPr>
            <p:ph type="subTitle" idx="3"/>
          </p:nvPr>
        </p:nvSpPr>
        <p:spPr>
          <a:xfrm>
            <a:off x="6422084"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5" name="Google Shape;65;p1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0332153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717996"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8" name="Google Shape;68;p18"/>
          <p:cNvSpPr txBox="1">
            <a:spLocks noGrp="1"/>
          </p:cNvSpPr>
          <p:nvPr>
            <p:ph type="subTitle" idx="1"/>
          </p:nvPr>
        </p:nvSpPr>
        <p:spPr>
          <a:xfrm>
            <a:off x="4717996"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9" name="Google Shape;69;p18"/>
          <p:cNvSpPr txBox="1">
            <a:spLocks noGrp="1"/>
          </p:cNvSpPr>
          <p:nvPr>
            <p:ph type="title" idx="2"/>
          </p:nvPr>
        </p:nvSpPr>
        <p:spPr>
          <a:xfrm>
            <a:off x="8038071"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70" name="Google Shape;70;p18"/>
          <p:cNvSpPr txBox="1">
            <a:spLocks noGrp="1"/>
          </p:cNvSpPr>
          <p:nvPr>
            <p:ph type="subTitle" idx="3"/>
          </p:nvPr>
        </p:nvSpPr>
        <p:spPr>
          <a:xfrm>
            <a:off x="8038071"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71" name="Google Shape;71;p18"/>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397929"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73" name="Google Shape;73;p18"/>
          <p:cNvSpPr txBox="1">
            <a:spLocks noGrp="1"/>
          </p:cNvSpPr>
          <p:nvPr>
            <p:ph type="subTitle" idx="6"/>
          </p:nvPr>
        </p:nvSpPr>
        <p:spPr>
          <a:xfrm>
            <a:off x="1397929"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2286970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185749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ig text">
  <p:cSld name="1_Big text">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698000" y="1825333"/>
            <a:ext cx="8796000" cy="28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6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endParaRPr/>
          </a:p>
        </p:txBody>
      </p:sp>
      <p:sp>
        <p:nvSpPr>
          <p:cNvPr id="76" name="Google Shape;76;p19"/>
          <p:cNvSpPr txBox="1">
            <a:spLocks noGrp="1"/>
          </p:cNvSpPr>
          <p:nvPr>
            <p:ph type="subTitle" idx="1"/>
          </p:nvPr>
        </p:nvSpPr>
        <p:spPr>
          <a:xfrm>
            <a:off x="3309200" y="3359367"/>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endParaRPr/>
          </a:p>
        </p:txBody>
      </p:sp>
    </p:spTree>
    <p:extLst>
      <p:ext uri="{BB962C8B-B14F-4D97-AF65-F5344CB8AC3E}">
        <p14:creationId xmlns:p14="http://schemas.microsoft.com/office/powerpoint/2010/main" val="3610187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 Design">
  <p:cSld name="Title + Design">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5628617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 Design 1">
  <p:cSld name="Title + Design 1">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4650757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 Design 2">
  <p:cSld name="Title + Design 2">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21380726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 Design 3">
  <p:cSld name="Title + Design 3">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21984957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 Two Lists">
  <p:cSld name="Title + Two Lists">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1251333" y="593367"/>
            <a:ext cx="661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422988"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6231803"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6179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90" name="Google Shape;90;p24"/>
          <p:cNvSpPr txBox="1">
            <a:spLocks noGrp="1"/>
          </p:cNvSpPr>
          <p:nvPr>
            <p:ph type="title" idx="4"/>
          </p:nvPr>
        </p:nvSpPr>
        <p:spPr>
          <a:xfrm>
            <a:off x="64267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Tree>
    <p:extLst>
      <p:ext uri="{BB962C8B-B14F-4D97-AF65-F5344CB8AC3E}">
        <p14:creationId xmlns:p14="http://schemas.microsoft.com/office/powerpoint/2010/main" val="5416736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 Four Columns">
  <p:cSld name="Title + Four Columns">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1197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4" name="Google Shape;94;p25"/>
          <p:cNvSpPr txBox="1">
            <a:spLocks noGrp="1"/>
          </p:cNvSpPr>
          <p:nvPr>
            <p:ph type="subTitle" idx="1"/>
          </p:nvPr>
        </p:nvSpPr>
        <p:spPr>
          <a:xfrm>
            <a:off x="1197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5" name="Google Shape;95;p25"/>
          <p:cNvSpPr txBox="1">
            <a:spLocks noGrp="1"/>
          </p:cNvSpPr>
          <p:nvPr>
            <p:ph type="title" idx="3"/>
          </p:nvPr>
        </p:nvSpPr>
        <p:spPr>
          <a:xfrm>
            <a:off x="3720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6" name="Google Shape;96;p25"/>
          <p:cNvSpPr txBox="1">
            <a:spLocks noGrp="1"/>
          </p:cNvSpPr>
          <p:nvPr>
            <p:ph type="subTitle" idx="4"/>
          </p:nvPr>
        </p:nvSpPr>
        <p:spPr>
          <a:xfrm>
            <a:off x="3720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7" name="Google Shape;97;p25"/>
          <p:cNvSpPr txBox="1">
            <a:spLocks noGrp="1"/>
          </p:cNvSpPr>
          <p:nvPr>
            <p:ph type="title" idx="5"/>
          </p:nvPr>
        </p:nvSpPr>
        <p:spPr>
          <a:xfrm>
            <a:off x="6242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8" name="Google Shape;98;p25"/>
          <p:cNvSpPr txBox="1">
            <a:spLocks noGrp="1"/>
          </p:cNvSpPr>
          <p:nvPr>
            <p:ph type="subTitle" idx="6"/>
          </p:nvPr>
        </p:nvSpPr>
        <p:spPr>
          <a:xfrm>
            <a:off x="6242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9" name="Google Shape;99;p25"/>
          <p:cNvSpPr txBox="1">
            <a:spLocks noGrp="1"/>
          </p:cNvSpPr>
          <p:nvPr>
            <p:ph type="title" idx="7"/>
          </p:nvPr>
        </p:nvSpPr>
        <p:spPr>
          <a:xfrm>
            <a:off x="8765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00" name="Google Shape;100;p25"/>
          <p:cNvSpPr txBox="1">
            <a:spLocks noGrp="1"/>
          </p:cNvSpPr>
          <p:nvPr>
            <p:ph type="subTitle" idx="8"/>
          </p:nvPr>
        </p:nvSpPr>
        <p:spPr>
          <a:xfrm>
            <a:off x="8765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28242987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hree Numbers">
  <p:cSld name="Three Numbers">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6662400" y="882457"/>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3" name="Google Shape;103;p26"/>
          <p:cNvSpPr txBox="1">
            <a:spLocks noGrp="1"/>
          </p:cNvSpPr>
          <p:nvPr>
            <p:ph type="subTitle" idx="1"/>
          </p:nvPr>
        </p:nvSpPr>
        <p:spPr>
          <a:xfrm>
            <a:off x="6548000" y="1687800"/>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
        <p:nvSpPr>
          <p:cNvPr id="104" name="Google Shape;104;p26"/>
          <p:cNvSpPr txBox="1">
            <a:spLocks noGrp="1"/>
          </p:cNvSpPr>
          <p:nvPr>
            <p:ph type="title" idx="2" hasCustomPrompt="1"/>
          </p:nvPr>
        </p:nvSpPr>
        <p:spPr>
          <a:xfrm>
            <a:off x="6662400" y="2798924"/>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5" name="Google Shape;105;p26"/>
          <p:cNvSpPr txBox="1">
            <a:spLocks noGrp="1"/>
          </p:cNvSpPr>
          <p:nvPr>
            <p:ph type="subTitle" idx="3"/>
          </p:nvPr>
        </p:nvSpPr>
        <p:spPr>
          <a:xfrm>
            <a:off x="6548000" y="3604267"/>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
        <p:nvSpPr>
          <p:cNvPr id="106" name="Google Shape;106;p26"/>
          <p:cNvSpPr txBox="1">
            <a:spLocks noGrp="1"/>
          </p:cNvSpPr>
          <p:nvPr>
            <p:ph type="title" idx="4" hasCustomPrompt="1"/>
          </p:nvPr>
        </p:nvSpPr>
        <p:spPr>
          <a:xfrm>
            <a:off x="6662400" y="4715391"/>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7" name="Google Shape;107;p26"/>
          <p:cNvSpPr txBox="1">
            <a:spLocks noGrp="1"/>
          </p:cNvSpPr>
          <p:nvPr>
            <p:ph type="subTitle" idx="5"/>
          </p:nvPr>
        </p:nvSpPr>
        <p:spPr>
          <a:xfrm>
            <a:off x="6548000" y="5520733"/>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Tree>
    <p:extLst>
      <p:ext uri="{BB962C8B-B14F-4D97-AF65-F5344CB8AC3E}">
        <p14:creationId xmlns:p14="http://schemas.microsoft.com/office/powerpoint/2010/main" val="31205342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 Six Columns  ">
  <p:cSld name="Title + Six Columns  ">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4717996"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0" name="Google Shape;110;p27"/>
          <p:cNvSpPr txBox="1">
            <a:spLocks noGrp="1"/>
          </p:cNvSpPr>
          <p:nvPr>
            <p:ph type="subTitle" idx="1"/>
          </p:nvPr>
        </p:nvSpPr>
        <p:spPr>
          <a:xfrm>
            <a:off x="4717997"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1" name="Google Shape;111;p27"/>
          <p:cNvSpPr txBox="1">
            <a:spLocks noGrp="1"/>
          </p:cNvSpPr>
          <p:nvPr>
            <p:ph type="title" idx="2"/>
          </p:nvPr>
        </p:nvSpPr>
        <p:spPr>
          <a:xfrm>
            <a:off x="8038071"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2" name="Google Shape;112;p27"/>
          <p:cNvSpPr txBox="1">
            <a:spLocks noGrp="1"/>
          </p:cNvSpPr>
          <p:nvPr>
            <p:ph type="subTitle" idx="3"/>
          </p:nvPr>
        </p:nvSpPr>
        <p:spPr>
          <a:xfrm>
            <a:off x="8038069"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3" name="Google Shape;113;p2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397929"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5" name="Google Shape;115;p27"/>
          <p:cNvSpPr txBox="1">
            <a:spLocks noGrp="1"/>
          </p:cNvSpPr>
          <p:nvPr>
            <p:ph type="subTitle" idx="6"/>
          </p:nvPr>
        </p:nvSpPr>
        <p:spPr>
          <a:xfrm>
            <a:off x="1397933"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6" name="Google Shape;116;p27"/>
          <p:cNvSpPr txBox="1">
            <a:spLocks noGrp="1"/>
          </p:cNvSpPr>
          <p:nvPr>
            <p:ph type="title" idx="7"/>
          </p:nvPr>
        </p:nvSpPr>
        <p:spPr>
          <a:xfrm>
            <a:off x="4717996"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7" name="Google Shape;117;p27"/>
          <p:cNvSpPr txBox="1">
            <a:spLocks noGrp="1"/>
          </p:cNvSpPr>
          <p:nvPr>
            <p:ph type="subTitle" idx="8"/>
          </p:nvPr>
        </p:nvSpPr>
        <p:spPr>
          <a:xfrm>
            <a:off x="4717997"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8" name="Google Shape;118;p27"/>
          <p:cNvSpPr txBox="1">
            <a:spLocks noGrp="1"/>
          </p:cNvSpPr>
          <p:nvPr>
            <p:ph type="title" idx="9"/>
          </p:nvPr>
        </p:nvSpPr>
        <p:spPr>
          <a:xfrm>
            <a:off x="8038071"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9" name="Google Shape;119;p27"/>
          <p:cNvSpPr txBox="1">
            <a:spLocks noGrp="1"/>
          </p:cNvSpPr>
          <p:nvPr>
            <p:ph type="subTitle" idx="13"/>
          </p:nvPr>
        </p:nvSpPr>
        <p:spPr>
          <a:xfrm>
            <a:off x="8038069"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20" name="Google Shape;120;p27"/>
          <p:cNvSpPr txBox="1">
            <a:spLocks noGrp="1"/>
          </p:cNvSpPr>
          <p:nvPr>
            <p:ph type="title" idx="14"/>
          </p:nvPr>
        </p:nvSpPr>
        <p:spPr>
          <a:xfrm>
            <a:off x="1397929"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21" name="Google Shape;121;p27"/>
          <p:cNvSpPr txBox="1">
            <a:spLocks noGrp="1"/>
          </p:cNvSpPr>
          <p:nvPr>
            <p:ph type="subTitle" idx="15"/>
          </p:nvPr>
        </p:nvSpPr>
        <p:spPr>
          <a:xfrm>
            <a:off x="1397933"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26196605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251333" y="593367"/>
            <a:ext cx="6724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784317" y="3146433"/>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endParaRPr/>
          </a:p>
        </p:txBody>
      </p:sp>
      <p:sp>
        <p:nvSpPr>
          <p:cNvPr id="125" name="Google Shape;125;p28"/>
          <p:cNvSpPr txBox="1">
            <a:spLocks noGrp="1"/>
          </p:cNvSpPr>
          <p:nvPr>
            <p:ph type="subTitle" idx="1"/>
          </p:nvPr>
        </p:nvSpPr>
        <p:spPr>
          <a:xfrm>
            <a:off x="1784317" y="2284068"/>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26" name="Google Shape;126;p28"/>
          <p:cNvSpPr txBox="1">
            <a:spLocks noGrp="1"/>
          </p:cNvSpPr>
          <p:nvPr>
            <p:ph type="title" idx="3"/>
          </p:nvPr>
        </p:nvSpPr>
        <p:spPr>
          <a:xfrm>
            <a:off x="1784317" y="5318600"/>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endParaRPr/>
          </a:p>
        </p:txBody>
      </p:sp>
      <p:sp>
        <p:nvSpPr>
          <p:cNvPr id="127" name="Google Shape;127;p28"/>
          <p:cNvSpPr txBox="1">
            <a:spLocks noGrp="1"/>
          </p:cNvSpPr>
          <p:nvPr>
            <p:ph type="subTitle" idx="4"/>
          </p:nvPr>
        </p:nvSpPr>
        <p:spPr>
          <a:xfrm>
            <a:off x="1784317" y="4456235"/>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28" name="Google Shape;128;p28"/>
          <p:cNvSpPr txBox="1">
            <a:spLocks noGrp="1"/>
          </p:cNvSpPr>
          <p:nvPr>
            <p:ph type="title" idx="5"/>
          </p:nvPr>
        </p:nvSpPr>
        <p:spPr>
          <a:xfrm>
            <a:off x="6770884" y="3146433"/>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29" name="Google Shape;129;p28"/>
          <p:cNvSpPr txBox="1">
            <a:spLocks noGrp="1"/>
          </p:cNvSpPr>
          <p:nvPr>
            <p:ph type="subTitle" idx="6"/>
          </p:nvPr>
        </p:nvSpPr>
        <p:spPr>
          <a:xfrm>
            <a:off x="6770884" y="2284068"/>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30" name="Google Shape;130;p28"/>
          <p:cNvSpPr txBox="1">
            <a:spLocks noGrp="1"/>
          </p:cNvSpPr>
          <p:nvPr>
            <p:ph type="title" idx="7"/>
          </p:nvPr>
        </p:nvSpPr>
        <p:spPr>
          <a:xfrm>
            <a:off x="6770884" y="5318600"/>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31" name="Google Shape;131;p28"/>
          <p:cNvSpPr txBox="1">
            <a:spLocks noGrp="1"/>
          </p:cNvSpPr>
          <p:nvPr>
            <p:ph type="subTitle" idx="8"/>
          </p:nvPr>
        </p:nvSpPr>
        <p:spPr>
          <a:xfrm>
            <a:off x="6770884" y="4456235"/>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endParaRPr/>
          </a:p>
        </p:txBody>
      </p:sp>
    </p:spTree>
    <p:extLst>
      <p:ext uri="{BB962C8B-B14F-4D97-AF65-F5344CB8AC3E}">
        <p14:creationId xmlns:p14="http://schemas.microsoft.com/office/powerpoint/2010/main" val="986486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Clr>
                <a:schemeClr val="lt1"/>
              </a:buClr>
              <a:buSzPts val="1600"/>
              <a:buChar char="●"/>
              <a:defRPr sz="2133">
                <a:solidFill>
                  <a:schemeClr val="lt1"/>
                </a:solidFill>
              </a:defRPr>
            </a:lvl1pPr>
            <a:lvl2pPr marL="1219170" lvl="1" indent="-440256" rtl="0">
              <a:spcBef>
                <a:spcPts val="2133"/>
              </a:spcBef>
              <a:spcAft>
                <a:spcPts val="0"/>
              </a:spcAft>
              <a:buClr>
                <a:schemeClr val="lt1"/>
              </a:buClr>
              <a:buSzPts val="1600"/>
              <a:buChar char="○"/>
              <a:defRPr sz="2133">
                <a:solidFill>
                  <a:schemeClr val="lt1"/>
                </a:solidFill>
              </a:defRPr>
            </a:lvl2pPr>
            <a:lvl3pPr marL="1828754" lvl="2" indent="-440256" rtl="0">
              <a:spcBef>
                <a:spcPts val="2133"/>
              </a:spcBef>
              <a:spcAft>
                <a:spcPts val="0"/>
              </a:spcAft>
              <a:buClr>
                <a:schemeClr val="lt1"/>
              </a:buClr>
              <a:buSzPts val="1600"/>
              <a:buChar char="■"/>
              <a:defRPr sz="2133">
                <a:solidFill>
                  <a:schemeClr val="lt1"/>
                </a:solidFill>
              </a:defRPr>
            </a:lvl3pPr>
            <a:lvl4pPr marL="2438339" lvl="3" indent="-440256" rtl="0">
              <a:spcBef>
                <a:spcPts val="2133"/>
              </a:spcBef>
              <a:spcAft>
                <a:spcPts val="0"/>
              </a:spcAft>
              <a:buClr>
                <a:schemeClr val="lt1"/>
              </a:buClr>
              <a:buSzPts val="1600"/>
              <a:buChar char="●"/>
              <a:defRPr sz="2133">
                <a:solidFill>
                  <a:schemeClr val="lt1"/>
                </a:solidFill>
              </a:defRPr>
            </a:lvl4pPr>
            <a:lvl5pPr marL="3047924" lvl="4" indent="-440256" rtl="0">
              <a:spcBef>
                <a:spcPts val="2133"/>
              </a:spcBef>
              <a:spcAft>
                <a:spcPts val="0"/>
              </a:spcAft>
              <a:buClr>
                <a:schemeClr val="lt1"/>
              </a:buClr>
              <a:buSzPts val="1600"/>
              <a:buChar char="○"/>
              <a:defRPr sz="2133">
                <a:solidFill>
                  <a:schemeClr val="lt1"/>
                </a:solidFill>
              </a:defRPr>
            </a:lvl5pPr>
            <a:lvl6pPr marL="3657509" lvl="5" indent="-440256" rtl="0">
              <a:spcBef>
                <a:spcPts val="2133"/>
              </a:spcBef>
              <a:spcAft>
                <a:spcPts val="0"/>
              </a:spcAft>
              <a:buClr>
                <a:schemeClr val="lt1"/>
              </a:buClr>
              <a:buSzPts val="1600"/>
              <a:buChar char="■"/>
              <a:defRPr sz="2133">
                <a:solidFill>
                  <a:schemeClr val="lt1"/>
                </a:solidFill>
              </a:defRPr>
            </a:lvl6pPr>
            <a:lvl7pPr marL="4267093" lvl="6" indent="-440256" rtl="0">
              <a:spcBef>
                <a:spcPts val="2133"/>
              </a:spcBef>
              <a:spcAft>
                <a:spcPts val="0"/>
              </a:spcAft>
              <a:buClr>
                <a:schemeClr val="lt1"/>
              </a:buClr>
              <a:buSzPts val="1600"/>
              <a:buChar char="●"/>
              <a:defRPr sz="2133">
                <a:solidFill>
                  <a:schemeClr val="lt1"/>
                </a:solidFill>
              </a:defRPr>
            </a:lvl7pPr>
            <a:lvl8pPr marL="4876678" lvl="7" indent="-440256" rtl="0">
              <a:spcBef>
                <a:spcPts val="2133"/>
              </a:spcBef>
              <a:spcAft>
                <a:spcPts val="0"/>
              </a:spcAft>
              <a:buClr>
                <a:schemeClr val="lt1"/>
              </a:buClr>
              <a:buSzPts val="1600"/>
              <a:buChar char="○"/>
              <a:defRPr sz="2133">
                <a:solidFill>
                  <a:schemeClr val="lt1"/>
                </a:solidFill>
              </a:defRPr>
            </a:lvl8pPr>
            <a:lvl9pPr marL="5486263" lvl="8" indent="-440256" rtl="0">
              <a:spcBef>
                <a:spcPts val="2133"/>
              </a:spcBef>
              <a:spcAft>
                <a:spcPts val="2133"/>
              </a:spcAft>
              <a:buClr>
                <a:schemeClr val="lt1"/>
              </a:buClr>
              <a:buSzPts val="1600"/>
              <a:buChar char="■"/>
              <a:defRPr sz="2133">
                <a:solidFill>
                  <a:schemeClr val="lt1"/>
                </a:solidFill>
              </a:defRPr>
            </a:lvl9pPr>
          </a:lstStyle>
          <a:p>
            <a:endParaRPr/>
          </a:p>
        </p:txBody>
      </p:sp>
    </p:spTree>
    <p:extLst>
      <p:ext uri="{BB962C8B-B14F-4D97-AF65-F5344CB8AC3E}">
        <p14:creationId xmlns:p14="http://schemas.microsoft.com/office/powerpoint/2010/main" val="17438005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
        <p:nvSpPr>
          <p:cNvPr id="134" name="Google Shape;134;p29"/>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965029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1251333"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16695843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 Text 2">
  <p:cSld name="Title + Text 2">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39313285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One Column">
  <p:cSld name="One Column">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750400" y="3256067"/>
            <a:ext cx="6691200" cy="79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
        <p:nvSpPr>
          <p:cNvPr id="143" name="Google Shape;143;p32"/>
          <p:cNvSpPr txBox="1">
            <a:spLocks noGrp="1"/>
          </p:cNvSpPr>
          <p:nvPr>
            <p:ph type="subTitle" idx="1"/>
          </p:nvPr>
        </p:nvSpPr>
        <p:spPr>
          <a:xfrm>
            <a:off x="3862000" y="4521767"/>
            <a:ext cx="44680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11479541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hanks + Credits">
  <p:cSld name="Thanks + Credits">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1233160" y="1013833"/>
            <a:ext cx="4091600" cy="79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
        <p:nvSpPr>
          <p:cNvPr id="146" name="Google Shape;146;p33"/>
          <p:cNvSpPr txBox="1">
            <a:spLocks noGrp="1"/>
          </p:cNvSpPr>
          <p:nvPr>
            <p:ph type="subTitle" idx="1"/>
          </p:nvPr>
        </p:nvSpPr>
        <p:spPr>
          <a:xfrm>
            <a:off x="1233167" y="2245700"/>
            <a:ext cx="4407200" cy="1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1233167" y="4760000"/>
            <a:ext cx="44072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a:solidFill>
                  <a:schemeClr val="accent1"/>
                </a:solidFill>
                <a:latin typeface="Montserrat Medium"/>
                <a:ea typeface="Montserrat Medium"/>
                <a:cs typeface="Montserrat Medium"/>
                <a:sym typeface="Montserrat Medium"/>
              </a:rPr>
              <a:t>CREDITS: This presentation template was created by </a:t>
            </a:r>
            <a:r>
              <a:rPr lang="en" sz="1333">
                <a:solidFill>
                  <a:schemeClr val="accent1"/>
                </a:solidFill>
                <a:uFill>
                  <a:noFill/>
                </a:uFill>
                <a:latin typeface="Montserrat Medium"/>
                <a:ea typeface="Montserrat Medium"/>
                <a:cs typeface="Montserrat Medium"/>
                <a:sym typeface="Montserrat Medium"/>
                <a:hlinkClick r:id="rId2">
                  <a:extLst>
                    <a:ext uri="{A12FA001-AC4F-418D-AE19-62706E023703}">
                      <ahyp:hlinkClr xmlns:ahyp="http://schemas.microsoft.com/office/drawing/2018/hyperlinkcolor" val="tx"/>
                    </a:ext>
                  </a:extLst>
                </a:hlinkClick>
              </a:rPr>
              <a:t>Slidesgo</a:t>
            </a:r>
            <a:r>
              <a:rPr lang="en" sz="1333">
                <a:solidFill>
                  <a:schemeClr val="accent1"/>
                </a:solidFill>
                <a:latin typeface="Montserrat Medium"/>
                <a:ea typeface="Montserrat Medium"/>
                <a:cs typeface="Montserrat Medium"/>
                <a:sym typeface="Montserrat Medium"/>
              </a:rPr>
              <a:t>, including icons by </a:t>
            </a:r>
            <a:r>
              <a:rPr lang="en" sz="1333">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Flaticon</a:t>
            </a:r>
            <a:r>
              <a:rPr lang="en" sz="1333">
                <a:solidFill>
                  <a:schemeClr val="accent1"/>
                </a:solidFill>
                <a:latin typeface="Montserrat Medium"/>
                <a:ea typeface="Montserrat Medium"/>
                <a:cs typeface="Montserrat Medium"/>
                <a:sym typeface="Montserrat Medium"/>
              </a:rPr>
              <a:t>, and infographics &amp; images by </a:t>
            </a:r>
            <a:r>
              <a:rPr lang="en" sz="1333">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Freepik</a:t>
            </a:r>
            <a:r>
              <a:rPr lang="en" sz="1333">
                <a:solidFill>
                  <a:schemeClr val="accent1"/>
                </a:solidFill>
                <a:latin typeface="Montserrat Medium"/>
                <a:ea typeface="Montserrat Medium"/>
                <a:cs typeface="Montserrat Medium"/>
                <a:sym typeface="Montserrat Medium"/>
              </a:rPr>
              <a:t>. </a:t>
            </a:r>
            <a:endParaRPr sz="1333" dirty="0">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33" dirty="0">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7432764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7258126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 list">
  <p:cSld name="Title + list">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942463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239303" y="581577"/>
            <a:ext cx="3662000" cy="545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4000">
                <a:solidFill>
                  <a:schemeClr val="accent1"/>
                </a:solidFill>
              </a:defRPr>
            </a:lvl1pPr>
            <a:lvl2pPr lvl="1">
              <a:spcBef>
                <a:spcPts val="0"/>
              </a:spcBef>
              <a:spcAft>
                <a:spcPts val="0"/>
              </a:spcAft>
              <a:buClr>
                <a:schemeClr val="accent1"/>
              </a:buClr>
              <a:buSzPts val="4800"/>
              <a:buNone/>
              <a:defRPr sz="6400">
                <a:solidFill>
                  <a:schemeClr val="accent1"/>
                </a:solidFill>
              </a:defRPr>
            </a:lvl2pPr>
            <a:lvl3pPr lvl="2">
              <a:spcBef>
                <a:spcPts val="0"/>
              </a:spcBef>
              <a:spcAft>
                <a:spcPts val="0"/>
              </a:spcAft>
              <a:buClr>
                <a:schemeClr val="accent1"/>
              </a:buClr>
              <a:buSzPts val="4800"/>
              <a:buNone/>
              <a:defRPr sz="6400">
                <a:solidFill>
                  <a:schemeClr val="accent1"/>
                </a:solidFill>
              </a:defRPr>
            </a:lvl3pPr>
            <a:lvl4pPr lvl="3">
              <a:spcBef>
                <a:spcPts val="0"/>
              </a:spcBef>
              <a:spcAft>
                <a:spcPts val="0"/>
              </a:spcAft>
              <a:buClr>
                <a:schemeClr val="accent1"/>
              </a:buClr>
              <a:buSzPts val="4800"/>
              <a:buNone/>
              <a:defRPr sz="6400">
                <a:solidFill>
                  <a:schemeClr val="accent1"/>
                </a:solidFill>
              </a:defRPr>
            </a:lvl4pPr>
            <a:lvl5pPr lvl="4">
              <a:spcBef>
                <a:spcPts val="0"/>
              </a:spcBef>
              <a:spcAft>
                <a:spcPts val="0"/>
              </a:spcAft>
              <a:buClr>
                <a:schemeClr val="accent1"/>
              </a:buClr>
              <a:buSzPts val="4800"/>
              <a:buNone/>
              <a:defRPr sz="6400">
                <a:solidFill>
                  <a:schemeClr val="accent1"/>
                </a:solidFill>
              </a:defRPr>
            </a:lvl5pPr>
            <a:lvl6pPr lvl="5">
              <a:spcBef>
                <a:spcPts val="0"/>
              </a:spcBef>
              <a:spcAft>
                <a:spcPts val="0"/>
              </a:spcAft>
              <a:buClr>
                <a:schemeClr val="accent1"/>
              </a:buClr>
              <a:buSzPts val="4800"/>
              <a:buNone/>
              <a:defRPr sz="6400">
                <a:solidFill>
                  <a:schemeClr val="accent1"/>
                </a:solidFill>
              </a:defRPr>
            </a:lvl6pPr>
            <a:lvl7pPr lvl="6">
              <a:spcBef>
                <a:spcPts val="0"/>
              </a:spcBef>
              <a:spcAft>
                <a:spcPts val="0"/>
              </a:spcAft>
              <a:buClr>
                <a:schemeClr val="accent1"/>
              </a:buClr>
              <a:buSzPts val="4800"/>
              <a:buNone/>
              <a:defRPr sz="6400">
                <a:solidFill>
                  <a:schemeClr val="accent1"/>
                </a:solidFill>
              </a:defRPr>
            </a:lvl7pPr>
            <a:lvl8pPr lvl="7">
              <a:spcBef>
                <a:spcPts val="0"/>
              </a:spcBef>
              <a:spcAft>
                <a:spcPts val="0"/>
              </a:spcAft>
              <a:buClr>
                <a:schemeClr val="accent1"/>
              </a:buClr>
              <a:buSzPts val="4800"/>
              <a:buNone/>
              <a:defRPr sz="6400">
                <a:solidFill>
                  <a:schemeClr val="accent1"/>
                </a:solidFill>
              </a:defRPr>
            </a:lvl8pPr>
            <a:lvl9pPr lvl="8">
              <a:spcBef>
                <a:spcPts val="0"/>
              </a:spcBef>
              <a:spcAft>
                <a:spcPts val="0"/>
              </a:spcAft>
              <a:buClr>
                <a:schemeClr val="accent1"/>
              </a:buClr>
              <a:buSzPts val="4800"/>
              <a:buNone/>
              <a:defRPr sz="64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4371899" y="552068"/>
            <a:ext cx="10168735" cy="3845065"/>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6429886" y="-469214"/>
            <a:ext cx="12413063" cy="4693700"/>
          </a:xfrm>
          <a:prstGeom prst="rect">
            <a:avLst/>
          </a:prstGeom>
          <a:noFill/>
          <a:ln>
            <a:noFill/>
          </a:ln>
        </p:spPr>
      </p:pic>
    </p:spTree>
    <p:extLst>
      <p:ext uri="{BB962C8B-B14F-4D97-AF65-F5344CB8AC3E}">
        <p14:creationId xmlns:p14="http://schemas.microsoft.com/office/powerpoint/2010/main" val="105160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1251333" y="2359433"/>
            <a:ext cx="3828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2133">
                <a:solidFill>
                  <a:schemeClr val="lt2"/>
                </a:solidFill>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a:endParaRPr/>
          </a:p>
        </p:txBody>
      </p:sp>
      <p:sp>
        <p:nvSpPr>
          <p:cNvPr id="33" name="Google Shape;33;p9"/>
          <p:cNvSpPr txBox="1">
            <a:spLocks noGrp="1"/>
          </p:cNvSpPr>
          <p:nvPr>
            <p:ph type="body" idx="2"/>
          </p:nvPr>
        </p:nvSpPr>
        <p:spPr>
          <a:xfrm>
            <a:off x="6271167" y="1212800"/>
            <a:ext cx="4625200" cy="4432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1251333" y="593367"/>
            <a:ext cx="4298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945222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216858616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165686506"/>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4" r:id="rId32"/>
    <p:sldLayoutId id="2147483695"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536253262"/>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63.xml"/><Relationship Id="rId5" Type="http://schemas.openxmlformats.org/officeDocument/2006/relationships/image" Target="../media/image24.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image" Target="../media/image30.png"/><Relationship Id="rId5" Type="http://schemas.openxmlformats.org/officeDocument/2006/relationships/image" Target="../media/image310.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1.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1.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1.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1.xml"/><Relationship Id="rId5" Type="http://schemas.openxmlformats.org/officeDocument/2006/relationships/image" Target="../media/image35.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31.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xml"/><Relationship Id="rId1" Type="http://schemas.openxmlformats.org/officeDocument/2006/relationships/slideLayout" Target="../slideLayouts/slideLayout31.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63.xml"/><Relationship Id="rId5" Type="http://schemas.openxmlformats.org/officeDocument/2006/relationships/image" Target="../media/image24.pn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31.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1.xml"/><Relationship Id="rId1" Type="http://schemas.openxmlformats.org/officeDocument/2006/relationships/slideLayout" Target="../slideLayouts/slideLayout63.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2.xml"/><Relationship Id="rId1" Type="http://schemas.openxmlformats.org/officeDocument/2006/relationships/slideLayout" Target="../slideLayouts/slideLayout63.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63.xml"/></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6.png"/><Relationship Id="rId7"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6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6.png"/><Relationship Id="rId7"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6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8.xml"/><Relationship Id="rId1" Type="http://schemas.openxmlformats.org/officeDocument/2006/relationships/slideLayout" Target="../slideLayouts/slideLayout63.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9.xm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3.xml"/><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0.xml"/><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6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3.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3.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3.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1.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856621C2-4D6B-102D-1087-0C27FDB5F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8824" y="0"/>
            <a:ext cx="21381912" cy="6858000"/>
          </a:xfrm>
          <a:prstGeom prst="rect">
            <a:avLst/>
          </a:prstGeom>
        </p:spPr>
      </p:pic>
      <p:pic>
        <p:nvPicPr>
          <p:cNvPr id="14" name="תמונה 13">
            <a:extLst>
              <a:ext uri="{FF2B5EF4-FFF2-40B4-BE49-F238E27FC236}">
                <a16:creationId xmlns:a16="http://schemas.microsoft.com/office/drawing/2014/main" id="{D6784D7D-633A-64DB-D92E-A00C520E0A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9"/>
            <a:ext cx="12192000" cy="6856781"/>
          </a:xfrm>
          <a:prstGeom prst="rect">
            <a:avLst/>
          </a:prstGeom>
        </p:spPr>
      </p:pic>
      <p:sp>
        <p:nvSpPr>
          <p:cNvPr id="16" name="מלבן 15">
            <a:extLst>
              <a:ext uri="{FF2B5EF4-FFF2-40B4-BE49-F238E27FC236}">
                <a16:creationId xmlns:a16="http://schemas.microsoft.com/office/drawing/2014/main" id="{7BFD5156-747A-8ACE-E4D6-0C0CB3093D57}"/>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pic>
        <p:nvPicPr>
          <p:cNvPr id="17" name="Google Shape;92;p1">
            <a:extLst>
              <a:ext uri="{FF2B5EF4-FFF2-40B4-BE49-F238E27FC236}">
                <a16:creationId xmlns:a16="http://schemas.microsoft.com/office/drawing/2014/main" id="{84694D8C-7857-A1C5-1EAC-38C90349E213}"/>
              </a:ext>
            </a:extLst>
          </p:cNvPr>
          <p:cNvPicPr preferRelativeResize="0"/>
          <p:nvPr/>
        </p:nvPicPr>
        <p:blipFill>
          <a:blip r:embed="rId5">
            <a:alphaModFix/>
          </a:blip>
          <a:stretch>
            <a:fillRect/>
          </a:stretch>
        </p:blipFill>
        <p:spPr>
          <a:xfrm>
            <a:off x="0" y="0"/>
            <a:ext cx="3200401" cy="728980"/>
          </a:xfrm>
          <a:prstGeom prst="rect">
            <a:avLst/>
          </a:prstGeom>
          <a:noFill/>
          <a:ln>
            <a:noFill/>
          </a:ln>
        </p:spPr>
      </p:pic>
      <p:sp>
        <p:nvSpPr>
          <p:cNvPr id="18" name="Google Shape;88;p1">
            <a:extLst>
              <a:ext uri="{FF2B5EF4-FFF2-40B4-BE49-F238E27FC236}">
                <a16:creationId xmlns:a16="http://schemas.microsoft.com/office/drawing/2014/main" id="{1192FF3A-0D24-04B2-D6B7-213F222D3EC2}"/>
              </a:ext>
            </a:extLst>
          </p:cNvPr>
          <p:cNvSpPr txBox="1"/>
          <p:nvPr/>
        </p:nvSpPr>
        <p:spPr>
          <a:xfrm>
            <a:off x="3366399" y="4400263"/>
            <a:ext cx="5275800" cy="2271456"/>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23019"/>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FFAB40"/>
                </a:solidFill>
                <a:effectLst/>
                <a:uLnTx/>
                <a:uFillTx/>
                <a:latin typeface="Sansita"/>
                <a:ea typeface="Sansita"/>
                <a:cs typeface="Sansita"/>
                <a:sym typeface="Sansita"/>
              </a:rPr>
              <a:t>Presented by:</a:t>
            </a:r>
            <a:r>
              <a:rPr kumimoji="0" lang="en-US" sz="2400" b="0" i="1" u="none" strike="noStrike" kern="1200" cap="none" spc="0" normalizeH="0" baseline="0" noProof="0" dirty="0">
                <a:ln>
                  <a:noFill/>
                </a:ln>
                <a:solidFill>
                  <a:srgbClr val="FFAB40"/>
                </a:solidFill>
                <a:effectLst/>
                <a:uLnTx/>
                <a:uFillTx/>
                <a:latin typeface="Sansita"/>
                <a:ea typeface="Sansita"/>
                <a:cs typeface="Sansita"/>
                <a:sym typeface="Sansita"/>
              </a:rPr>
              <a:t> </a:t>
            </a:r>
          </a:p>
          <a:p>
            <a:pPr marL="0" marR="0" lvl="0" indent="0" algn="ctr" defTabSz="914400" rtl="0" eaLnBrk="1" fontAlgn="auto" latinLnBrk="0" hangingPunct="1">
              <a:lnSpc>
                <a:spcPct val="123019"/>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FFAB40"/>
                </a:solidFill>
                <a:effectLst/>
                <a:uLnTx/>
                <a:uFillTx/>
                <a:latin typeface="Sansita"/>
                <a:ea typeface="Sansita"/>
                <a:cs typeface="Sansita"/>
                <a:sym typeface="Sansita"/>
              </a:rPr>
              <a:t>Omer Goldstein	205906258</a:t>
            </a:r>
          </a:p>
          <a:p>
            <a:pPr marL="0" marR="0" lvl="0" indent="0" algn="ctr" defTabSz="914400" rtl="0" eaLnBrk="1" fontAlgn="auto" latinLnBrk="0" hangingPunct="1">
              <a:lnSpc>
                <a:spcPct val="123019"/>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FFAB40"/>
                </a:solidFill>
                <a:effectLst/>
                <a:uLnTx/>
                <a:uFillTx/>
                <a:latin typeface="Sansita"/>
                <a:ea typeface="Sansita"/>
                <a:cs typeface="Sansita"/>
                <a:sym typeface="Sansita"/>
              </a:rPr>
              <a:t>Ido Sakal 		316139351</a:t>
            </a:r>
            <a:endParaRPr kumimoji="0" lang="en-US" sz="2400" b="0" i="0" u="none" strike="noStrike" kern="1200" cap="none" spc="0" normalizeH="0" baseline="0" noProof="0" dirty="0">
              <a:ln>
                <a:noFill/>
              </a:ln>
              <a:solidFill>
                <a:srgbClr val="FFAB40"/>
              </a:solidFill>
              <a:effectLst/>
              <a:uLnTx/>
              <a:uFillTx/>
              <a:latin typeface="Arial"/>
              <a:ea typeface="+mn-ea"/>
              <a:cs typeface="+mn-cs"/>
            </a:endParaRPr>
          </a:p>
          <a:p>
            <a:pPr marL="0" marR="0" lvl="0" indent="0" algn="ctr" defTabSz="914400" rtl="0" eaLnBrk="1" fontAlgn="auto" latinLnBrk="0" hangingPunct="1">
              <a:lnSpc>
                <a:spcPct val="123019"/>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FFAB40"/>
                </a:solidFill>
                <a:effectLst/>
                <a:uLnTx/>
                <a:uFillTx/>
                <a:latin typeface="Sansita"/>
                <a:ea typeface="Sansita"/>
                <a:cs typeface="Sansita"/>
                <a:sym typeface="Sansita"/>
              </a:rPr>
              <a:t>Supervisor: </a:t>
            </a:r>
          </a:p>
          <a:p>
            <a:pPr marL="0" marR="0" lvl="0" indent="0" algn="ctr" defTabSz="914400" rtl="0" eaLnBrk="1" fontAlgn="auto" latinLnBrk="0" hangingPunct="1">
              <a:lnSpc>
                <a:spcPct val="123019"/>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FFAB40"/>
                </a:solidFill>
                <a:effectLst/>
                <a:uLnTx/>
                <a:uFillTx/>
                <a:latin typeface="Sansita"/>
                <a:ea typeface="Sansita"/>
                <a:cs typeface="Sansita"/>
                <a:sym typeface="Sansita"/>
              </a:rPr>
              <a:t>Dr. Dvora Toledano Kitai</a:t>
            </a:r>
            <a:endParaRPr kumimoji="0" sz="2400" b="0" i="1" u="none" strike="noStrike" kern="1200" cap="none" spc="0" normalizeH="0" baseline="0" noProof="0" dirty="0">
              <a:ln>
                <a:noFill/>
              </a:ln>
              <a:solidFill>
                <a:srgbClr val="FFAB40"/>
              </a:solidFill>
              <a:effectLst/>
              <a:uLnTx/>
              <a:uFillTx/>
              <a:latin typeface="Sansita"/>
              <a:ea typeface="Sansita"/>
              <a:cs typeface="Sansita"/>
              <a:sym typeface="Sansita"/>
            </a:endParaRPr>
          </a:p>
        </p:txBody>
      </p:sp>
      <p:sp>
        <p:nvSpPr>
          <p:cNvPr id="19" name="Google Shape;89;p1">
            <a:extLst>
              <a:ext uri="{FF2B5EF4-FFF2-40B4-BE49-F238E27FC236}">
                <a16:creationId xmlns:a16="http://schemas.microsoft.com/office/drawing/2014/main" id="{A0085F68-9D7E-F4CA-700E-5C3BC5A2036D}"/>
              </a:ext>
            </a:extLst>
          </p:cNvPr>
          <p:cNvSpPr txBox="1"/>
          <p:nvPr/>
        </p:nvSpPr>
        <p:spPr>
          <a:xfrm>
            <a:off x="2591558" y="890863"/>
            <a:ext cx="6826828" cy="3754874"/>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AB40"/>
                </a:solidFill>
                <a:effectLst/>
                <a:uLnTx/>
                <a:uFillTx/>
                <a:latin typeface="Arial"/>
                <a:ea typeface="Arial"/>
                <a:cs typeface="Arial"/>
                <a:sym typeface="Arial"/>
              </a:rPr>
              <a:t>Skeleton-Based Anomaly Detection in Citation Networks </a:t>
            </a:r>
            <a:endParaRPr kumimoji="0" sz="1800" b="0" i="0" u="none" strike="noStrike" kern="1200" cap="none" spc="0" normalizeH="0" baseline="0" noProof="0" dirty="0">
              <a:ln>
                <a:noFill/>
              </a:ln>
              <a:solidFill>
                <a:srgbClr val="FFAB4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F3F3F3"/>
                </a:solidFill>
                <a:effectLst/>
                <a:uLnTx/>
                <a:uFillTx/>
                <a:latin typeface="Arial"/>
                <a:ea typeface="+mn-ea"/>
                <a:cs typeface="+mn-cs"/>
              </a:rPr>
            </a:br>
            <a:r>
              <a:rPr kumimoji="0" lang="en-US" sz="2400" b="1" i="0" u="none" strike="noStrike" kern="1200" cap="none" spc="0" normalizeH="0" baseline="0" noProof="0" dirty="0">
                <a:ln>
                  <a:noFill/>
                </a:ln>
                <a:solidFill>
                  <a:srgbClr val="F3F3F3"/>
                </a:solidFill>
                <a:effectLst/>
                <a:uLnTx/>
                <a:uFillTx/>
                <a:latin typeface="Arial"/>
                <a:ea typeface="+mn-ea"/>
                <a:cs typeface="+mn-cs"/>
              </a:rPr>
              <a:t>Using Hyperbolic Geometry and Neural ODEs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F3F3F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
                <a:srgbClr val="001633"/>
              </a:buClr>
              <a:buSzPts val="1100"/>
              <a:buFont typeface="Arial"/>
              <a:buNone/>
              <a:tabLst/>
              <a:defRPr/>
            </a:pPr>
            <a:r>
              <a:rPr kumimoji="0" lang="en-US" sz="2800" b="1" i="0" u="none" strike="noStrike" kern="1200" cap="none" spc="0" normalizeH="0" baseline="0" noProof="0" dirty="0">
                <a:ln>
                  <a:noFill/>
                </a:ln>
                <a:solidFill>
                  <a:srgbClr val="F3F3F3"/>
                </a:solidFill>
                <a:effectLst/>
                <a:uLnTx/>
                <a:uFillTx/>
                <a:latin typeface="Arial"/>
                <a:ea typeface="+mn-ea"/>
                <a:cs typeface="+mn-cs"/>
              </a:rPr>
              <a:t>25-2-R-2</a:t>
            </a:r>
            <a:endParaRPr kumimoji="0" sz="2800" b="1" i="0" u="none" strike="noStrike" kern="1200" cap="none" spc="0" normalizeH="0" baseline="0" noProof="0" dirty="0">
              <a:ln>
                <a:noFill/>
              </a:ln>
              <a:solidFill>
                <a:srgbClr val="F3F3F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F3F3F3"/>
              </a:solidFill>
              <a:effectLst/>
              <a:uLnTx/>
              <a:uFillTx/>
              <a:latin typeface="Arial"/>
              <a:ea typeface="+mn-ea"/>
              <a:cs typeface="+mn-cs"/>
            </a:endParaRPr>
          </a:p>
        </p:txBody>
      </p:sp>
      <p:sp>
        <p:nvSpPr>
          <p:cNvPr id="3" name="אליפסה 2">
            <a:extLst>
              <a:ext uri="{FF2B5EF4-FFF2-40B4-BE49-F238E27FC236}">
                <a16:creationId xmlns:a16="http://schemas.microsoft.com/office/drawing/2014/main" id="{EF6DFFC2-75A3-0668-007C-728466E0FC2C}"/>
              </a:ext>
            </a:extLst>
          </p:cNvPr>
          <p:cNvSpPr/>
          <p:nvPr/>
        </p:nvSpPr>
        <p:spPr>
          <a:xfrm>
            <a:off x="14717983" y="1617641"/>
            <a:ext cx="3600000" cy="3600000"/>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Problem Statement</a:t>
            </a:r>
            <a:endParaRPr kumimoji="0" lang="he-IL" sz="3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3419571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550E9-3DB0-DA8A-5B5B-09469F69F297}"/>
            </a:ext>
          </a:extLst>
        </p:cNvPr>
        <p:cNvGrpSpPr/>
        <p:nvPr/>
      </p:nvGrpSpPr>
      <p:grpSpPr>
        <a:xfrm>
          <a:off x="0" y="0"/>
          <a:ext cx="0" cy="0"/>
          <a:chOff x="0" y="0"/>
          <a:chExt cx="0" cy="0"/>
        </a:xfrm>
      </p:grpSpPr>
      <p:pic>
        <p:nvPicPr>
          <p:cNvPr id="55" name="תמונה 54" descr="תמונה שמכילה קל, שמיים, כחול, לילה">
            <a:extLst>
              <a:ext uri="{FF2B5EF4-FFF2-40B4-BE49-F238E27FC236}">
                <a16:creationId xmlns:a16="http://schemas.microsoft.com/office/drawing/2014/main" id="{F1B20473-4E4C-3011-B1CC-8805E4A822AA}"/>
              </a:ext>
            </a:extLst>
          </p:cNvPr>
          <p:cNvPicPr>
            <a:picLocks noChangeAspect="1"/>
          </p:cNvPicPr>
          <p:nvPr/>
        </p:nvPicPr>
        <p:blipFill>
          <a:blip r:embed="rId3">
            <a:extLst>
              <a:ext uri="{28A0092B-C50C-407E-A947-70E740481C1C}">
                <a14:useLocalDpi xmlns:a14="http://schemas.microsoft.com/office/drawing/2010/main" val="0"/>
              </a:ext>
            </a:extLst>
          </a:blip>
          <a:srcRect l="-1" t="40099" r="235" b="2304"/>
          <a:stretch/>
        </p:blipFill>
        <p:spPr>
          <a:xfrm>
            <a:off x="-2032000" y="-40243"/>
            <a:ext cx="21285200" cy="6915769"/>
          </a:xfrm>
          <a:prstGeom prst="rect">
            <a:avLst/>
          </a:prstGeom>
        </p:spPr>
      </p:pic>
      <p:sp>
        <p:nvSpPr>
          <p:cNvPr id="4" name="מלבן 3">
            <a:extLst>
              <a:ext uri="{FF2B5EF4-FFF2-40B4-BE49-F238E27FC236}">
                <a16:creationId xmlns:a16="http://schemas.microsoft.com/office/drawing/2014/main" id="{50F7921C-5A36-DFC7-73BF-34829DFA129C}"/>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5" name="אליפסה 4">
            <a:extLst>
              <a:ext uri="{FF2B5EF4-FFF2-40B4-BE49-F238E27FC236}">
                <a16:creationId xmlns:a16="http://schemas.microsoft.com/office/drawing/2014/main" id="{D2E48B6F-61A5-B248-6B6B-BF23F0E7AEF6}"/>
              </a:ext>
            </a:extLst>
          </p:cNvPr>
          <p:cNvSpPr/>
          <p:nvPr/>
        </p:nvSpPr>
        <p:spPr>
          <a:xfrm>
            <a:off x="425301" y="2330508"/>
            <a:ext cx="2214276" cy="2196981"/>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algn="ctr"/>
            <a:r>
              <a:rPr lang="en-US" sz="1800" b="1" i="0" u="none" strike="noStrike" dirty="0">
                <a:solidFill>
                  <a:schemeClr val="bg1"/>
                </a:solidFill>
                <a:effectLst/>
                <a:latin typeface="Arial" panose="020B0604020202020204" pitchFamily="34" charset="0"/>
              </a:rPr>
              <a:t>Theoretical Foundation </a:t>
            </a:r>
            <a:endParaRPr lang="he-IL" dirty="0">
              <a:solidFill>
                <a:schemeClr val="bg1"/>
              </a:solidFill>
            </a:endParaRPr>
          </a:p>
        </p:txBody>
      </p:sp>
      <p:sp>
        <p:nvSpPr>
          <p:cNvPr id="14" name="Google Shape;1957;p54">
            <a:extLst>
              <a:ext uri="{FF2B5EF4-FFF2-40B4-BE49-F238E27FC236}">
                <a16:creationId xmlns:a16="http://schemas.microsoft.com/office/drawing/2014/main" id="{B6776000-5882-B3A9-170A-37DD1DFA16C8}"/>
              </a:ext>
            </a:extLst>
          </p:cNvPr>
          <p:cNvSpPr txBox="1">
            <a:spLocks/>
          </p:cNvSpPr>
          <p:nvPr/>
        </p:nvSpPr>
        <p:spPr>
          <a:xfrm>
            <a:off x="2195369" y="267100"/>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Citation Network</a:t>
            </a:r>
          </a:p>
        </p:txBody>
      </p:sp>
      <p:sp>
        <p:nvSpPr>
          <p:cNvPr id="16" name="Google Shape;1957;p54">
            <a:extLst>
              <a:ext uri="{FF2B5EF4-FFF2-40B4-BE49-F238E27FC236}">
                <a16:creationId xmlns:a16="http://schemas.microsoft.com/office/drawing/2014/main" id="{FB27498A-546C-B532-CD27-018684E6CA20}"/>
              </a:ext>
            </a:extLst>
          </p:cNvPr>
          <p:cNvSpPr txBox="1">
            <a:spLocks/>
          </p:cNvSpPr>
          <p:nvPr/>
        </p:nvSpPr>
        <p:spPr>
          <a:xfrm>
            <a:off x="3204985" y="3157857"/>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solidFill>
                  <a:schemeClr val="tx2"/>
                </a:solidFill>
              </a:rPr>
              <a:t>Hyperbolic Geometry</a:t>
            </a:r>
          </a:p>
        </p:txBody>
      </p:sp>
      <p:sp>
        <p:nvSpPr>
          <p:cNvPr id="17" name="Google Shape;1957;p54">
            <a:extLst>
              <a:ext uri="{FF2B5EF4-FFF2-40B4-BE49-F238E27FC236}">
                <a16:creationId xmlns:a16="http://schemas.microsoft.com/office/drawing/2014/main" id="{BAE94024-954F-3A01-FEA8-F6CD97FA1207}"/>
              </a:ext>
            </a:extLst>
          </p:cNvPr>
          <p:cNvSpPr txBox="1">
            <a:spLocks/>
          </p:cNvSpPr>
          <p:nvPr/>
        </p:nvSpPr>
        <p:spPr>
          <a:xfrm>
            <a:off x="2195369" y="6238743"/>
            <a:ext cx="1527300" cy="352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DISKNET</a:t>
            </a:r>
          </a:p>
        </p:txBody>
      </p:sp>
      <p:sp>
        <p:nvSpPr>
          <p:cNvPr id="18" name="Google Shape;1957;p54">
            <a:extLst>
              <a:ext uri="{FF2B5EF4-FFF2-40B4-BE49-F238E27FC236}">
                <a16:creationId xmlns:a16="http://schemas.microsoft.com/office/drawing/2014/main" id="{D0520F1B-02B4-6884-60A2-A93793687188}"/>
              </a:ext>
            </a:extLst>
          </p:cNvPr>
          <p:cNvSpPr txBox="1">
            <a:spLocks/>
          </p:cNvSpPr>
          <p:nvPr/>
        </p:nvSpPr>
        <p:spPr>
          <a:xfrm>
            <a:off x="-2821442" y="7997660"/>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ANOMALY DETECTION</a:t>
            </a:r>
          </a:p>
        </p:txBody>
      </p:sp>
      <p:sp>
        <p:nvSpPr>
          <p:cNvPr id="60" name="Google Shape;1957;p54">
            <a:extLst>
              <a:ext uri="{FF2B5EF4-FFF2-40B4-BE49-F238E27FC236}">
                <a16:creationId xmlns:a16="http://schemas.microsoft.com/office/drawing/2014/main" id="{20717E22-8F63-F33E-4446-D58AE07520AE}"/>
              </a:ext>
            </a:extLst>
          </p:cNvPr>
          <p:cNvSpPr txBox="1">
            <a:spLocks/>
          </p:cNvSpPr>
          <p:nvPr/>
        </p:nvSpPr>
        <p:spPr>
          <a:xfrm>
            <a:off x="2959019" y="4351409"/>
            <a:ext cx="1527300" cy="352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Properties</a:t>
            </a:r>
          </a:p>
        </p:txBody>
      </p:sp>
      <p:sp>
        <p:nvSpPr>
          <p:cNvPr id="62" name="Google Shape;1957;p54">
            <a:extLst>
              <a:ext uri="{FF2B5EF4-FFF2-40B4-BE49-F238E27FC236}">
                <a16:creationId xmlns:a16="http://schemas.microsoft.com/office/drawing/2014/main" id="{60BC0572-3D52-8DA6-8053-441FCB2F65FC}"/>
              </a:ext>
            </a:extLst>
          </p:cNvPr>
          <p:cNvSpPr txBox="1">
            <a:spLocks/>
          </p:cNvSpPr>
          <p:nvPr/>
        </p:nvSpPr>
        <p:spPr>
          <a:xfrm>
            <a:off x="2768473" y="5259748"/>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Mathematical Tools</a:t>
            </a:r>
          </a:p>
        </p:txBody>
      </p:sp>
      <p:pic>
        <p:nvPicPr>
          <p:cNvPr id="1030" name="Picture 6">
            <a:extLst>
              <a:ext uri="{FF2B5EF4-FFF2-40B4-BE49-F238E27FC236}">
                <a16:creationId xmlns:a16="http://schemas.microsoft.com/office/drawing/2014/main" id="{81302BB6-CB93-445B-D7E5-FC165A5DA2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1764" y="4380776"/>
            <a:ext cx="2151392" cy="2160000"/>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1961;p54">
            <a:extLst>
              <a:ext uri="{FF2B5EF4-FFF2-40B4-BE49-F238E27FC236}">
                <a16:creationId xmlns:a16="http://schemas.microsoft.com/office/drawing/2014/main" id="{9D50FE08-EA98-DA53-4870-934AF1DE3F5C}"/>
              </a:ext>
            </a:extLst>
          </p:cNvPr>
          <p:cNvSpPr txBox="1">
            <a:spLocks/>
          </p:cNvSpPr>
          <p:nvPr/>
        </p:nvSpPr>
        <p:spPr>
          <a:xfrm>
            <a:off x="5021146" y="293090"/>
            <a:ext cx="7170854" cy="41890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rtl="0" fontAlgn="base">
              <a:lnSpc>
                <a:spcPct val="150000"/>
              </a:lnSpc>
              <a:buClr>
                <a:schemeClr val="tx2"/>
              </a:buClr>
              <a:buFont typeface="Wingdings" panose="05000000000000000000" pitchFamily="2" charset="2"/>
              <a:buChar char="q"/>
            </a:pPr>
            <a:r>
              <a:rPr lang="en-US" sz="2400" b="1" i="0" u="none" strike="noStrike" dirty="0">
                <a:solidFill>
                  <a:schemeClr val="tx2"/>
                </a:solidFill>
                <a:effectLst/>
                <a:latin typeface="DM Sans" pitchFamily="2" charset="0"/>
              </a:rPr>
              <a:t>Hyperbolic Geometry</a:t>
            </a:r>
            <a:r>
              <a:rPr lang="en-US" sz="2400" b="0" i="0" u="none" strike="noStrike" dirty="0">
                <a:solidFill>
                  <a:srgbClr val="FFFFFF"/>
                </a:solidFill>
                <a:effectLst/>
                <a:latin typeface="DM Sans" pitchFamily="2" charset="0"/>
              </a:rPr>
              <a:t> is Non-Euclidean geometry with constant negative curvature, where:</a:t>
            </a:r>
          </a:p>
          <a:p>
            <a:pPr rtl="0" fontAlgn="base">
              <a:lnSpc>
                <a:spcPct val="150000"/>
              </a:lnSpc>
              <a:buClr>
                <a:schemeClr val="tx2"/>
              </a:buClr>
              <a:buFont typeface="Arial" panose="020B0604020202020204" pitchFamily="34" charset="0"/>
              <a:buChar char="•"/>
            </a:pPr>
            <a:r>
              <a:rPr lang="en-US" sz="2400" b="0" i="0" u="none" strike="noStrike" dirty="0">
                <a:solidFill>
                  <a:srgbClr val="FFFFFF"/>
                </a:solidFill>
                <a:effectLst/>
                <a:latin typeface="DM Sans" pitchFamily="2" charset="0"/>
              </a:rPr>
              <a:t>Parallel lines diverge</a:t>
            </a:r>
          </a:p>
          <a:p>
            <a:pPr rtl="0" fontAlgn="base">
              <a:lnSpc>
                <a:spcPct val="150000"/>
              </a:lnSpc>
              <a:buClr>
                <a:schemeClr val="tx2"/>
              </a:buClr>
              <a:buFont typeface="Arial" panose="020B0604020202020204" pitchFamily="34" charset="0"/>
              <a:buChar char="•"/>
            </a:pPr>
            <a:r>
              <a:rPr lang="en-US" sz="2400" b="0" i="0" u="none" strike="noStrike" dirty="0">
                <a:solidFill>
                  <a:srgbClr val="FFFFFF"/>
                </a:solidFill>
                <a:effectLst/>
                <a:latin typeface="DM Sans" pitchFamily="2" charset="0"/>
              </a:rPr>
              <a:t>Triangle angles &lt; 180°</a:t>
            </a:r>
          </a:p>
          <a:p>
            <a:pPr rtl="0" fontAlgn="base">
              <a:lnSpc>
                <a:spcPct val="150000"/>
              </a:lnSpc>
              <a:buClr>
                <a:schemeClr val="tx2"/>
              </a:buClr>
              <a:buFont typeface="Arial" panose="020B0604020202020204" pitchFamily="34" charset="0"/>
              <a:buChar char="•"/>
            </a:pPr>
            <a:r>
              <a:rPr lang="en-US" sz="2400" b="0" i="0" u="none" strike="noStrike" dirty="0">
                <a:solidFill>
                  <a:srgbClr val="FFFFFF"/>
                </a:solidFill>
                <a:effectLst/>
                <a:latin typeface="DM Sans" pitchFamily="2" charset="0"/>
              </a:rPr>
              <a:t>Space expand exponentially from the center</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Visual Analogy: saddle shape </a:t>
            </a:r>
          </a:p>
        </p:txBody>
      </p:sp>
      <p:sp>
        <p:nvSpPr>
          <p:cNvPr id="76" name="Google Shape;1957;p54">
            <a:extLst>
              <a:ext uri="{FF2B5EF4-FFF2-40B4-BE49-F238E27FC236}">
                <a16:creationId xmlns:a16="http://schemas.microsoft.com/office/drawing/2014/main" id="{0536FBD5-9030-03E3-EAD2-DA3888A76BA6}"/>
              </a:ext>
            </a:extLst>
          </p:cNvPr>
          <p:cNvSpPr txBox="1">
            <a:spLocks/>
          </p:cNvSpPr>
          <p:nvPr/>
        </p:nvSpPr>
        <p:spPr>
          <a:xfrm>
            <a:off x="1742754" y="7578745"/>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Core Components</a:t>
            </a:r>
          </a:p>
        </p:txBody>
      </p:sp>
      <p:sp>
        <p:nvSpPr>
          <p:cNvPr id="93" name="Google Shape;1961;p54">
            <a:extLst>
              <a:ext uri="{FF2B5EF4-FFF2-40B4-BE49-F238E27FC236}">
                <a16:creationId xmlns:a16="http://schemas.microsoft.com/office/drawing/2014/main" id="{549A3CCC-EE55-AD56-3BA3-7A87862C2261}"/>
              </a:ext>
            </a:extLst>
          </p:cNvPr>
          <p:cNvSpPr txBox="1">
            <a:spLocks/>
          </p:cNvSpPr>
          <p:nvPr/>
        </p:nvSpPr>
        <p:spPr>
          <a:xfrm>
            <a:off x="5021146" y="-6243897"/>
            <a:ext cx="7170854" cy="41890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A citation network is a directed graph where:</a:t>
            </a:r>
          </a:p>
          <a:p>
            <a:pPr rtl="0" fontAlgn="base">
              <a:lnSpc>
                <a:spcPct val="150000"/>
              </a:lnSpc>
              <a:buClr>
                <a:schemeClr val="tx2"/>
              </a:buClr>
              <a:buFont typeface="Wingdings" panose="05000000000000000000" pitchFamily="2" charset="2"/>
              <a:buChar char="q"/>
            </a:pPr>
            <a:r>
              <a:rPr lang="en-US" sz="2400" b="1" i="0" u="none" strike="noStrike" dirty="0">
                <a:solidFill>
                  <a:srgbClr val="FFFFFF"/>
                </a:solidFill>
                <a:effectLst/>
                <a:latin typeface="DM Sans" pitchFamily="2" charset="0"/>
              </a:rPr>
              <a:t>Nodes</a:t>
            </a:r>
            <a:r>
              <a:rPr lang="en-US" sz="2400" b="0" i="0" u="none" strike="noStrike" dirty="0">
                <a:solidFill>
                  <a:srgbClr val="FFFFFF"/>
                </a:solidFill>
                <a:effectLst/>
                <a:latin typeface="DM Sans" pitchFamily="2" charset="0"/>
              </a:rPr>
              <a:t> represent academic papers.</a:t>
            </a:r>
            <a:endParaRPr lang="en-US" sz="2400" b="1" i="0" u="none" strike="noStrike" dirty="0">
              <a:solidFill>
                <a:srgbClr val="FFFFFF"/>
              </a:solidFill>
              <a:effectLst/>
              <a:latin typeface="Calibri" panose="020F0502020204030204" pitchFamily="34" charset="0"/>
            </a:endParaRPr>
          </a:p>
          <a:p>
            <a:pPr rtl="0" fontAlgn="base">
              <a:lnSpc>
                <a:spcPct val="150000"/>
              </a:lnSpc>
              <a:buClr>
                <a:schemeClr val="tx2"/>
              </a:buClr>
              <a:buFont typeface="Wingdings" panose="05000000000000000000" pitchFamily="2" charset="2"/>
              <a:buChar char="q"/>
            </a:pPr>
            <a:r>
              <a:rPr lang="en-US" sz="2400" b="1" i="0" u="none" strike="noStrike" dirty="0">
                <a:solidFill>
                  <a:srgbClr val="FFFFFF"/>
                </a:solidFill>
                <a:effectLst/>
                <a:latin typeface="DM Sans" pitchFamily="2" charset="0"/>
              </a:rPr>
              <a:t>Edges</a:t>
            </a:r>
            <a:r>
              <a:rPr lang="en-US" sz="2400" b="0" i="0" u="none" strike="noStrike" dirty="0">
                <a:solidFill>
                  <a:srgbClr val="FFFFFF"/>
                </a:solidFill>
                <a:effectLst/>
                <a:latin typeface="DM Sans" pitchFamily="2" charset="0"/>
              </a:rPr>
              <a:t> represent citations, pointing from the citing paper to the cited paper. </a:t>
            </a:r>
            <a:endParaRPr lang="en-US" sz="2400" b="1" i="0" u="none" strike="noStrike" dirty="0">
              <a:solidFill>
                <a:srgbClr val="FFFFFF"/>
              </a:solidFill>
              <a:effectLst/>
              <a:latin typeface="Calibri" panose="020F0502020204030204" pitchFamily="34" charset="0"/>
            </a:endParaRP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The network is dynamic, as it evolves over time with new papers and citations.</a:t>
            </a:r>
          </a:p>
          <a:p>
            <a:pPr rtl="0" fontAlgn="base">
              <a:lnSpc>
                <a:spcPct val="150000"/>
              </a:lnSpc>
              <a:buFont typeface="Arial" panose="020B0604020202020204" pitchFamily="34" charset="0"/>
              <a:buChar char="•"/>
            </a:pPr>
            <a:endParaRPr lang="en-US" sz="2400" dirty="0">
              <a:solidFill>
                <a:srgbClr val="FFFFFF"/>
              </a:solidFill>
              <a:latin typeface="DM Sans" pitchFamily="2" charset="0"/>
            </a:endParaRPr>
          </a:p>
          <a:p>
            <a:pPr rtl="0" fontAlgn="base">
              <a:lnSpc>
                <a:spcPct val="150000"/>
              </a:lnSpc>
              <a:buFont typeface="Arial" panose="020B0604020202020204" pitchFamily="34" charset="0"/>
              <a:buChar char="•"/>
            </a:pPr>
            <a:endParaRPr lang="en-US" sz="2400" b="0" i="0" u="none" strike="noStrike" dirty="0">
              <a:solidFill>
                <a:srgbClr val="FFFFFF"/>
              </a:solidFill>
              <a:effectLst/>
              <a:latin typeface="DM Sans" pitchFamily="2" charset="0"/>
            </a:endParaRPr>
          </a:p>
          <a:p>
            <a:pPr rtl="0" fontAlgn="base">
              <a:lnSpc>
                <a:spcPct val="150000"/>
              </a:lnSpc>
              <a:buFont typeface="Arial" panose="020B0604020202020204" pitchFamily="34" charset="0"/>
              <a:buChar char="•"/>
            </a:pPr>
            <a:endParaRPr lang="en-US" sz="2400" dirty="0">
              <a:solidFill>
                <a:srgbClr val="FFFFFF"/>
              </a:solidFill>
              <a:latin typeface="DM Sans" pitchFamily="2" charset="0"/>
            </a:endParaRPr>
          </a:p>
          <a:p>
            <a:pPr rtl="0" fontAlgn="base">
              <a:lnSpc>
                <a:spcPct val="150000"/>
              </a:lnSpc>
              <a:buFont typeface="Arial" panose="020B0604020202020204" pitchFamily="34" charset="0"/>
              <a:buChar char="•"/>
            </a:pPr>
            <a:endParaRPr lang="en-US" sz="2400" b="0" i="0" u="none" strike="noStrike" dirty="0">
              <a:solidFill>
                <a:srgbClr val="FFFFFF"/>
              </a:solidFill>
              <a:effectLst/>
              <a:latin typeface="DM Sans" pitchFamily="2" charset="0"/>
            </a:endParaRPr>
          </a:p>
          <a:p>
            <a:pPr marL="114300" indent="0" rtl="0" fontAlgn="base">
              <a:lnSpc>
                <a:spcPct val="150000"/>
              </a:lnSpc>
              <a:buNone/>
            </a:pPr>
            <a:endParaRPr lang="en-US" sz="2400" b="0" i="0" u="none" strike="noStrike" dirty="0">
              <a:solidFill>
                <a:srgbClr val="FFFFFF"/>
              </a:solidFill>
              <a:effectLst/>
              <a:latin typeface="DM Sans" pitchFamily="2" charset="0"/>
            </a:endParaRPr>
          </a:p>
        </p:txBody>
      </p:sp>
      <p:pic>
        <p:nvPicPr>
          <p:cNvPr id="94" name="Picture 4">
            <a:extLst>
              <a:ext uri="{FF2B5EF4-FFF2-40B4-BE49-F238E27FC236}">
                <a16:creationId xmlns:a16="http://schemas.microsoft.com/office/drawing/2014/main" id="{939C363B-192A-E2C4-EC1C-8623CF3FEE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3466" y="-2446457"/>
            <a:ext cx="21165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a:extLst>
              <a:ext uri="{FF2B5EF4-FFF2-40B4-BE49-F238E27FC236}">
                <a16:creationId xmlns:a16="http://schemas.microsoft.com/office/drawing/2014/main" id="{01CAF433-FFBA-8617-9E7F-52AAE3D4C8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5500" y="-2446457"/>
            <a:ext cx="2605787" cy="21600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95;p51">
            <a:extLst>
              <a:ext uri="{FF2B5EF4-FFF2-40B4-BE49-F238E27FC236}">
                <a16:creationId xmlns:a16="http://schemas.microsoft.com/office/drawing/2014/main" id="{62EA5FBF-47D0-DC23-5A75-9EB5E360567B}"/>
              </a:ext>
            </a:extLst>
          </p:cNvPr>
          <p:cNvSpPr/>
          <p:nvPr/>
        </p:nvSpPr>
        <p:spPr>
          <a:xfrm rot="16200000">
            <a:off x="11371716" y="6037105"/>
            <a:ext cx="797163" cy="843406"/>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1"/>
          </a:solidFill>
          <a:ln>
            <a:noFill/>
          </a:ln>
        </p:spPr>
        <p:txBody>
          <a:bodyPr spcFirstLastPara="1" vert="vert" wrap="square" lIns="91425" tIns="91425" rIns="91425" bIns="91425" anchor="b" anchorCtr="1">
            <a:noAutofit/>
          </a:bodyPr>
          <a:lstStyle/>
          <a:p>
            <a:pPr marL="0" lvl="0" indent="0" algn="l" rtl="0">
              <a:spcBef>
                <a:spcPts val="0"/>
              </a:spcBef>
              <a:spcAft>
                <a:spcPts val="0"/>
              </a:spcAft>
              <a:buNone/>
            </a:pPr>
            <a:r>
              <a:rPr lang="en-US" sz="2400" dirty="0"/>
              <a:t>5</a:t>
            </a:r>
            <a:endParaRPr sz="2800" dirty="0"/>
          </a:p>
        </p:txBody>
      </p:sp>
      <p:grpSp>
        <p:nvGrpSpPr>
          <p:cNvPr id="23" name="קבוצה 22">
            <a:extLst>
              <a:ext uri="{FF2B5EF4-FFF2-40B4-BE49-F238E27FC236}">
                <a16:creationId xmlns:a16="http://schemas.microsoft.com/office/drawing/2014/main" id="{70E7A4D7-3BC8-74E1-B70F-B0E5983ADDCC}"/>
              </a:ext>
            </a:extLst>
          </p:cNvPr>
          <p:cNvGrpSpPr/>
          <p:nvPr/>
        </p:nvGrpSpPr>
        <p:grpSpPr>
          <a:xfrm rot="5572797">
            <a:off x="-6746368" y="-1576307"/>
            <a:ext cx="10004055" cy="10067201"/>
            <a:chOff x="-6629638" y="-1576307"/>
            <a:chExt cx="10004055" cy="10067201"/>
          </a:xfrm>
        </p:grpSpPr>
        <p:grpSp>
          <p:nvGrpSpPr>
            <p:cNvPr id="24" name="קבוצה 23">
              <a:extLst>
                <a:ext uri="{FF2B5EF4-FFF2-40B4-BE49-F238E27FC236}">
                  <a16:creationId xmlns:a16="http://schemas.microsoft.com/office/drawing/2014/main" id="{307A7239-6A2B-05E6-E14F-C96A97CC9D59}"/>
                </a:ext>
              </a:extLst>
            </p:cNvPr>
            <p:cNvGrpSpPr/>
            <p:nvPr/>
          </p:nvGrpSpPr>
          <p:grpSpPr>
            <a:xfrm rot="18313746">
              <a:off x="-6748096" y="-1457849"/>
              <a:ext cx="10067201" cy="9830285"/>
              <a:chOff x="-6748096" y="-1457849"/>
              <a:chExt cx="10067201" cy="9830285"/>
            </a:xfrm>
          </p:grpSpPr>
          <p:grpSp>
            <p:nvGrpSpPr>
              <p:cNvPr id="26" name="קבוצה 25">
                <a:extLst>
                  <a:ext uri="{FF2B5EF4-FFF2-40B4-BE49-F238E27FC236}">
                    <a16:creationId xmlns:a16="http://schemas.microsoft.com/office/drawing/2014/main" id="{E54D24AB-5A11-B66B-5F50-852AB0B88279}"/>
                  </a:ext>
                </a:extLst>
              </p:cNvPr>
              <p:cNvGrpSpPr/>
              <p:nvPr/>
            </p:nvGrpSpPr>
            <p:grpSpPr>
              <a:xfrm rot="19319795">
                <a:off x="-6748096" y="-1457849"/>
                <a:ext cx="10067201" cy="9830285"/>
                <a:chOff x="-6748096" y="-1457849"/>
                <a:chExt cx="10067201" cy="9830285"/>
              </a:xfrm>
            </p:grpSpPr>
            <p:grpSp>
              <p:nvGrpSpPr>
                <p:cNvPr id="28" name="קבוצה 27">
                  <a:extLst>
                    <a:ext uri="{FF2B5EF4-FFF2-40B4-BE49-F238E27FC236}">
                      <a16:creationId xmlns:a16="http://schemas.microsoft.com/office/drawing/2014/main" id="{3CAF47E1-3B04-8496-A1CD-3E48DB15DB15}"/>
                    </a:ext>
                  </a:extLst>
                </p:cNvPr>
                <p:cNvGrpSpPr/>
                <p:nvPr/>
              </p:nvGrpSpPr>
              <p:grpSpPr>
                <a:xfrm rot="19465710">
                  <a:off x="-6748096" y="-1457849"/>
                  <a:ext cx="10067201" cy="9830285"/>
                  <a:chOff x="-6050603" y="-1361874"/>
                  <a:chExt cx="10067201" cy="9830285"/>
                </a:xfrm>
              </p:grpSpPr>
              <p:grpSp>
                <p:nvGrpSpPr>
                  <p:cNvPr id="31" name="קבוצה 30">
                    <a:extLst>
                      <a:ext uri="{FF2B5EF4-FFF2-40B4-BE49-F238E27FC236}">
                        <a16:creationId xmlns:a16="http://schemas.microsoft.com/office/drawing/2014/main" id="{6345AB46-C688-3D78-A734-AAE920E7960E}"/>
                      </a:ext>
                    </a:extLst>
                  </p:cNvPr>
                  <p:cNvGrpSpPr/>
                  <p:nvPr/>
                </p:nvGrpSpPr>
                <p:grpSpPr>
                  <a:xfrm>
                    <a:off x="-6050603" y="-1361874"/>
                    <a:ext cx="9847908" cy="9830285"/>
                    <a:chOff x="-6050603" y="-1361874"/>
                    <a:chExt cx="9847908" cy="9830285"/>
                  </a:xfrm>
                </p:grpSpPr>
                <p:sp>
                  <p:nvSpPr>
                    <p:cNvPr id="33" name="אליפסה 32">
                      <a:extLst>
                        <a:ext uri="{FF2B5EF4-FFF2-40B4-BE49-F238E27FC236}">
                          <a16:creationId xmlns:a16="http://schemas.microsoft.com/office/drawing/2014/main" id="{CDE02249-C19E-43B8-487C-BAA022C2E4C0}"/>
                        </a:ext>
                      </a:extLst>
                    </p:cNvPr>
                    <p:cNvSpPr/>
                    <p:nvPr/>
                  </p:nvSpPr>
                  <p:spPr>
                    <a:xfrm>
                      <a:off x="-6050603" y="-1361874"/>
                      <a:ext cx="9847908" cy="9766572"/>
                    </a:xfrm>
                    <a:prstGeom prst="ellipse">
                      <a:avLst/>
                    </a:prstGeom>
                    <a:noFill/>
                    <a:ln>
                      <a:gradFill>
                        <a:gsLst>
                          <a:gs pos="0">
                            <a:schemeClr val="bg2"/>
                          </a:gs>
                          <a:gs pos="100000">
                            <a:schemeClr val="tx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4" name="אליפסה 33">
                      <a:extLst>
                        <a:ext uri="{FF2B5EF4-FFF2-40B4-BE49-F238E27FC236}">
                          <a16:creationId xmlns:a16="http://schemas.microsoft.com/office/drawing/2014/main" id="{D73AFA71-9BB6-CA2E-683F-1E21BDEFDFD2}"/>
                        </a:ext>
                      </a:extLst>
                    </p:cNvPr>
                    <p:cNvSpPr/>
                    <p:nvPr/>
                  </p:nvSpPr>
                  <p:spPr>
                    <a:xfrm>
                      <a:off x="-2841615" y="8005702"/>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5" name="אליפסה 34">
                      <a:extLst>
                        <a:ext uri="{FF2B5EF4-FFF2-40B4-BE49-F238E27FC236}">
                          <a16:creationId xmlns:a16="http://schemas.microsoft.com/office/drawing/2014/main" id="{E4119D67-C6F8-A270-4A05-DE181D8A1B61}"/>
                        </a:ext>
                      </a:extLst>
                    </p:cNvPr>
                    <p:cNvSpPr/>
                    <p:nvPr/>
                  </p:nvSpPr>
                  <p:spPr>
                    <a:xfrm>
                      <a:off x="181891" y="7928251"/>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6" name="אליפסה 35">
                      <a:extLst>
                        <a:ext uri="{FF2B5EF4-FFF2-40B4-BE49-F238E27FC236}">
                          <a16:creationId xmlns:a16="http://schemas.microsoft.com/office/drawing/2014/main" id="{1B86D6BE-5809-5849-C907-278E354B3FA6}"/>
                        </a:ext>
                      </a:extLst>
                    </p:cNvPr>
                    <p:cNvSpPr/>
                    <p:nvPr/>
                  </p:nvSpPr>
                  <p:spPr>
                    <a:xfrm>
                      <a:off x="2698390" y="6163936"/>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32" name="אליפסה 31">
                    <a:extLst>
                      <a:ext uri="{FF2B5EF4-FFF2-40B4-BE49-F238E27FC236}">
                        <a16:creationId xmlns:a16="http://schemas.microsoft.com/office/drawing/2014/main" id="{EB28C7F5-5544-73F1-E26D-B7451EE9E7EC}"/>
                      </a:ext>
                    </a:extLst>
                  </p:cNvPr>
                  <p:cNvSpPr/>
                  <p:nvPr/>
                </p:nvSpPr>
                <p:spPr>
                  <a:xfrm>
                    <a:off x="3575923" y="3197645"/>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29" name="אליפסה 28">
                  <a:extLst>
                    <a:ext uri="{FF2B5EF4-FFF2-40B4-BE49-F238E27FC236}">
                      <a16:creationId xmlns:a16="http://schemas.microsoft.com/office/drawing/2014/main" id="{7C9BA895-A74F-EC76-A59B-B2A446973BEE}"/>
                    </a:ext>
                  </a:extLst>
                </p:cNvPr>
                <p:cNvSpPr/>
                <p:nvPr/>
              </p:nvSpPr>
              <p:spPr>
                <a:xfrm>
                  <a:off x="2844072" y="4390933"/>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0" name="אליפסה 29">
                  <a:extLst>
                    <a:ext uri="{FF2B5EF4-FFF2-40B4-BE49-F238E27FC236}">
                      <a16:creationId xmlns:a16="http://schemas.microsoft.com/office/drawing/2014/main" id="{91E2C90E-DBC3-68CC-B39D-C239F22F58CF}"/>
                    </a:ext>
                  </a:extLst>
                </p:cNvPr>
                <p:cNvSpPr/>
                <p:nvPr/>
              </p:nvSpPr>
              <p:spPr>
                <a:xfrm>
                  <a:off x="2510681" y="5321146"/>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27" name="אליפסה 26">
                <a:extLst>
                  <a:ext uri="{FF2B5EF4-FFF2-40B4-BE49-F238E27FC236}">
                    <a16:creationId xmlns:a16="http://schemas.microsoft.com/office/drawing/2014/main" id="{585F0E4B-9F7E-67BC-30AA-FA78934FBB1C}"/>
                  </a:ext>
                </a:extLst>
              </p:cNvPr>
              <p:cNvSpPr/>
              <p:nvPr/>
            </p:nvSpPr>
            <p:spPr>
              <a:xfrm rot="19319795">
                <a:off x="2790621" y="4705310"/>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25" name="אליפסה 24">
              <a:extLst>
                <a:ext uri="{FF2B5EF4-FFF2-40B4-BE49-F238E27FC236}">
                  <a16:creationId xmlns:a16="http://schemas.microsoft.com/office/drawing/2014/main" id="{15C6ABA1-3A21-65D8-E5A1-0285C0114B75}"/>
                </a:ext>
              </a:extLst>
            </p:cNvPr>
            <p:cNvSpPr/>
            <p:nvPr/>
          </p:nvSpPr>
          <p:spPr>
            <a:xfrm rot="15018045">
              <a:off x="3108966" y="3335715"/>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37" name="Google Shape;1961;p54">
            <a:extLst>
              <a:ext uri="{FF2B5EF4-FFF2-40B4-BE49-F238E27FC236}">
                <a16:creationId xmlns:a16="http://schemas.microsoft.com/office/drawing/2014/main" id="{23497EF2-3459-3BED-1B2F-0E39DE0E6C6C}"/>
              </a:ext>
            </a:extLst>
          </p:cNvPr>
          <p:cNvSpPr txBox="1">
            <a:spLocks/>
          </p:cNvSpPr>
          <p:nvPr/>
        </p:nvSpPr>
        <p:spPr>
          <a:xfrm>
            <a:off x="4779846" y="6960590"/>
            <a:ext cx="7412154" cy="41890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800" b="0" i="0" u="none" strike="noStrike" dirty="0">
                <a:solidFill>
                  <a:schemeClr val="accent1"/>
                </a:solidFill>
                <a:effectLst/>
                <a:latin typeface="DM Sans" pitchFamily="2" charset="0"/>
              </a:rPr>
              <a:t>Why it fits citation networks?</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Matches citation spread via exponential growth</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Preserves hierarchy</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Supports scale-free, tree-like networks</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Less distortion than Euclidean embeddings</a:t>
            </a:r>
          </a:p>
        </p:txBody>
      </p:sp>
      <p:pic>
        <p:nvPicPr>
          <p:cNvPr id="6" name="תמונה 5" descr="תמונה שמכילה כחול חשמלי, גרפיקה, ציור, אומנות קליפיפם&#10;&#10;תוכן בינה מלאכותית גנרטיבית עשוי להיות שגוי.">
            <a:extLst>
              <a:ext uri="{FF2B5EF4-FFF2-40B4-BE49-F238E27FC236}">
                <a16:creationId xmlns:a16="http://schemas.microsoft.com/office/drawing/2014/main" id="{5B65DD28-9971-DAF6-2794-ED80B2E073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9029" y="4382218"/>
            <a:ext cx="3120542" cy="2160000"/>
          </a:xfrm>
          <a:prstGeom prst="rect">
            <a:avLst/>
          </a:prstGeom>
        </p:spPr>
      </p:pic>
    </p:spTree>
    <p:extLst>
      <p:ext uri="{BB962C8B-B14F-4D97-AF65-F5344CB8AC3E}">
        <p14:creationId xmlns:p14="http://schemas.microsoft.com/office/powerpoint/2010/main" val="235481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9001D-52C6-7297-115B-9358FEB86C52}"/>
            </a:ext>
          </a:extLst>
        </p:cNvPr>
        <p:cNvGrpSpPr/>
        <p:nvPr/>
      </p:nvGrpSpPr>
      <p:grpSpPr>
        <a:xfrm>
          <a:off x="0" y="0"/>
          <a:ext cx="0" cy="0"/>
          <a:chOff x="0" y="0"/>
          <a:chExt cx="0" cy="0"/>
        </a:xfrm>
      </p:grpSpPr>
      <p:pic>
        <p:nvPicPr>
          <p:cNvPr id="55" name="תמונה 54" descr="תמונה שמכילה קל, שמיים, כחול, לילה">
            <a:extLst>
              <a:ext uri="{FF2B5EF4-FFF2-40B4-BE49-F238E27FC236}">
                <a16:creationId xmlns:a16="http://schemas.microsoft.com/office/drawing/2014/main" id="{FAC654EB-5AFB-1AEE-7036-722487C40D22}"/>
              </a:ext>
            </a:extLst>
          </p:cNvPr>
          <p:cNvPicPr>
            <a:picLocks noChangeAspect="1"/>
          </p:cNvPicPr>
          <p:nvPr/>
        </p:nvPicPr>
        <p:blipFill>
          <a:blip r:embed="rId3">
            <a:extLst>
              <a:ext uri="{28A0092B-C50C-407E-A947-70E740481C1C}">
                <a14:useLocalDpi xmlns:a14="http://schemas.microsoft.com/office/drawing/2010/main" val="0"/>
              </a:ext>
            </a:extLst>
          </a:blip>
          <a:srcRect l="-1" t="40099" r="235" b="2304"/>
          <a:stretch/>
        </p:blipFill>
        <p:spPr>
          <a:xfrm>
            <a:off x="-2343285" y="-40243"/>
            <a:ext cx="21285200" cy="6915769"/>
          </a:xfrm>
          <a:prstGeom prst="rect">
            <a:avLst/>
          </a:prstGeom>
        </p:spPr>
      </p:pic>
      <p:sp>
        <p:nvSpPr>
          <p:cNvPr id="4" name="מלבן 3">
            <a:extLst>
              <a:ext uri="{FF2B5EF4-FFF2-40B4-BE49-F238E27FC236}">
                <a16:creationId xmlns:a16="http://schemas.microsoft.com/office/drawing/2014/main" id="{6AB9F31A-645B-9403-8DA6-812AE9113F4B}"/>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5" name="אליפסה 4">
            <a:extLst>
              <a:ext uri="{FF2B5EF4-FFF2-40B4-BE49-F238E27FC236}">
                <a16:creationId xmlns:a16="http://schemas.microsoft.com/office/drawing/2014/main" id="{F76AADD6-FAA0-80DE-0A1F-D0A894CF6529}"/>
              </a:ext>
            </a:extLst>
          </p:cNvPr>
          <p:cNvSpPr/>
          <p:nvPr/>
        </p:nvSpPr>
        <p:spPr>
          <a:xfrm>
            <a:off x="425301" y="2330508"/>
            <a:ext cx="2214276" cy="2196981"/>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algn="ctr"/>
            <a:r>
              <a:rPr lang="en-US" sz="1800" b="1" i="0" u="none" strike="noStrike" dirty="0">
                <a:solidFill>
                  <a:schemeClr val="bg1"/>
                </a:solidFill>
                <a:effectLst/>
                <a:latin typeface="Arial" panose="020B0604020202020204" pitchFamily="34" charset="0"/>
              </a:rPr>
              <a:t>Theoretical Foundation </a:t>
            </a:r>
            <a:endParaRPr lang="he-IL" dirty="0">
              <a:solidFill>
                <a:schemeClr val="bg1"/>
              </a:solidFill>
            </a:endParaRPr>
          </a:p>
        </p:txBody>
      </p:sp>
      <p:sp>
        <p:nvSpPr>
          <p:cNvPr id="14" name="Google Shape;1957;p54">
            <a:extLst>
              <a:ext uri="{FF2B5EF4-FFF2-40B4-BE49-F238E27FC236}">
                <a16:creationId xmlns:a16="http://schemas.microsoft.com/office/drawing/2014/main" id="{9C8F2062-06DB-9C58-1A40-853B476ED1AB}"/>
              </a:ext>
            </a:extLst>
          </p:cNvPr>
          <p:cNvSpPr txBox="1">
            <a:spLocks/>
          </p:cNvSpPr>
          <p:nvPr/>
        </p:nvSpPr>
        <p:spPr>
          <a:xfrm>
            <a:off x="1472648" y="-586143"/>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Citation Network</a:t>
            </a:r>
          </a:p>
        </p:txBody>
      </p:sp>
      <p:sp>
        <p:nvSpPr>
          <p:cNvPr id="16" name="Google Shape;1957;p54">
            <a:extLst>
              <a:ext uri="{FF2B5EF4-FFF2-40B4-BE49-F238E27FC236}">
                <a16:creationId xmlns:a16="http://schemas.microsoft.com/office/drawing/2014/main" id="{AE2EA70D-71D4-1478-DBFB-C438B2B8D2DD}"/>
              </a:ext>
            </a:extLst>
          </p:cNvPr>
          <p:cNvSpPr txBox="1">
            <a:spLocks/>
          </p:cNvSpPr>
          <p:nvPr/>
        </p:nvSpPr>
        <p:spPr>
          <a:xfrm>
            <a:off x="3182553" y="2080895"/>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Hyperbolic Geometry</a:t>
            </a:r>
          </a:p>
        </p:txBody>
      </p:sp>
      <p:sp>
        <p:nvSpPr>
          <p:cNvPr id="17" name="Google Shape;1957;p54">
            <a:extLst>
              <a:ext uri="{FF2B5EF4-FFF2-40B4-BE49-F238E27FC236}">
                <a16:creationId xmlns:a16="http://schemas.microsoft.com/office/drawing/2014/main" id="{78B6F635-0003-D6B7-9705-5B87889D4086}"/>
              </a:ext>
            </a:extLst>
          </p:cNvPr>
          <p:cNvSpPr txBox="1">
            <a:spLocks/>
          </p:cNvSpPr>
          <p:nvPr/>
        </p:nvSpPr>
        <p:spPr>
          <a:xfrm>
            <a:off x="2700087" y="5319754"/>
            <a:ext cx="1527300" cy="352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DISKNET</a:t>
            </a:r>
          </a:p>
        </p:txBody>
      </p:sp>
      <p:sp>
        <p:nvSpPr>
          <p:cNvPr id="18" name="Google Shape;1957;p54">
            <a:extLst>
              <a:ext uri="{FF2B5EF4-FFF2-40B4-BE49-F238E27FC236}">
                <a16:creationId xmlns:a16="http://schemas.microsoft.com/office/drawing/2014/main" id="{405BE666-904C-CA0A-941B-9429294E322A}"/>
              </a:ext>
            </a:extLst>
          </p:cNvPr>
          <p:cNvSpPr txBox="1">
            <a:spLocks/>
          </p:cNvSpPr>
          <p:nvPr/>
        </p:nvSpPr>
        <p:spPr>
          <a:xfrm>
            <a:off x="-2821442" y="7997660"/>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ANOMALY DETECTION</a:t>
            </a:r>
          </a:p>
        </p:txBody>
      </p:sp>
      <p:sp>
        <p:nvSpPr>
          <p:cNvPr id="60" name="Google Shape;1957;p54">
            <a:extLst>
              <a:ext uri="{FF2B5EF4-FFF2-40B4-BE49-F238E27FC236}">
                <a16:creationId xmlns:a16="http://schemas.microsoft.com/office/drawing/2014/main" id="{239DDFB5-C423-9013-CA3E-B92631A853B7}"/>
              </a:ext>
            </a:extLst>
          </p:cNvPr>
          <p:cNvSpPr txBox="1">
            <a:spLocks/>
          </p:cNvSpPr>
          <p:nvPr/>
        </p:nvSpPr>
        <p:spPr>
          <a:xfrm>
            <a:off x="3182553" y="3274552"/>
            <a:ext cx="1527300" cy="352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solidFill>
                  <a:schemeClr val="tx2"/>
                </a:solidFill>
              </a:rPr>
              <a:t>Properties</a:t>
            </a:r>
          </a:p>
        </p:txBody>
      </p:sp>
      <p:sp>
        <p:nvSpPr>
          <p:cNvPr id="62" name="Google Shape;1957;p54">
            <a:extLst>
              <a:ext uri="{FF2B5EF4-FFF2-40B4-BE49-F238E27FC236}">
                <a16:creationId xmlns:a16="http://schemas.microsoft.com/office/drawing/2014/main" id="{B0402947-F2BF-F286-46D6-8E1CEC3CD44F}"/>
              </a:ext>
            </a:extLst>
          </p:cNvPr>
          <p:cNvSpPr txBox="1">
            <a:spLocks/>
          </p:cNvSpPr>
          <p:nvPr/>
        </p:nvSpPr>
        <p:spPr>
          <a:xfrm>
            <a:off x="3182553" y="4309482"/>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Mathematical Tools</a:t>
            </a:r>
          </a:p>
        </p:txBody>
      </p:sp>
      <p:sp>
        <p:nvSpPr>
          <p:cNvPr id="8" name="Google Shape;1961;p54">
            <a:extLst>
              <a:ext uri="{FF2B5EF4-FFF2-40B4-BE49-F238E27FC236}">
                <a16:creationId xmlns:a16="http://schemas.microsoft.com/office/drawing/2014/main" id="{380E87D1-2E82-1849-C77B-EF4219238BA7}"/>
              </a:ext>
            </a:extLst>
          </p:cNvPr>
          <p:cNvSpPr txBox="1">
            <a:spLocks/>
          </p:cNvSpPr>
          <p:nvPr/>
        </p:nvSpPr>
        <p:spPr>
          <a:xfrm>
            <a:off x="4779846" y="293090"/>
            <a:ext cx="7412154" cy="41890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800" b="0" i="0" u="none" strike="noStrike" dirty="0">
                <a:solidFill>
                  <a:schemeClr val="accent1"/>
                </a:solidFill>
                <a:effectLst/>
                <a:latin typeface="DM Sans" pitchFamily="2" charset="0"/>
              </a:rPr>
              <a:t>Why it fits citation networks?</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Matches citation spread via exponential growth</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Preserves hierarchy</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Supports scale-free, tree-like networks</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Less distortion than Euclidean embeddings</a:t>
            </a:r>
          </a:p>
        </p:txBody>
      </p:sp>
      <p:sp>
        <p:nvSpPr>
          <p:cNvPr id="53" name="Google Shape;1957;p54">
            <a:extLst>
              <a:ext uri="{FF2B5EF4-FFF2-40B4-BE49-F238E27FC236}">
                <a16:creationId xmlns:a16="http://schemas.microsoft.com/office/drawing/2014/main" id="{C1023659-33BB-89C3-21CC-7EF7C2985A6E}"/>
              </a:ext>
            </a:extLst>
          </p:cNvPr>
          <p:cNvSpPr txBox="1">
            <a:spLocks/>
          </p:cNvSpPr>
          <p:nvPr/>
        </p:nvSpPr>
        <p:spPr>
          <a:xfrm>
            <a:off x="2025513" y="6354684"/>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Core Components</a:t>
            </a:r>
          </a:p>
        </p:txBody>
      </p:sp>
      <p:sp>
        <p:nvSpPr>
          <p:cNvPr id="2" name="Google Shape;295;p51">
            <a:extLst>
              <a:ext uri="{FF2B5EF4-FFF2-40B4-BE49-F238E27FC236}">
                <a16:creationId xmlns:a16="http://schemas.microsoft.com/office/drawing/2014/main" id="{28F35726-B33E-4E83-D320-840EA57BFD46}"/>
              </a:ext>
            </a:extLst>
          </p:cNvPr>
          <p:cNvSpPr/>
          <p:nvPr/>
        </p:nvSpPr>
        <p:spPr>
          <a:xfrm rot="16200000">
            <a:off x="11371716" y="6037105"/>
            <a:ext cx="797163" cy="843406"/>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1"/>
          </a:solidFill>
          <a:ln>
            <a:noFill/>
          </a:ln>
        </p:spPr>
        <p:txBody>
          <a:bodyPr spcFirstLastPara="1" vert="vert" wrap="square" lIns="91425" tIns="91425" rIns="91425" bIns="91425" anchor="b" anchorCtr="1">
            <a:noAutofit/>
          </a:bodyPr>
          <a:lstStyle/>
          <a:p>
            <a:pPr marL="0" lvl="0" indent="0" algn="l" rtl="0">
              <a:spcBef>
                <a:spcPts val="0"/>
              </a:spcBef>
              <a:spcAft>
                <a:spcPts val="0"/>
              </a:spcAft>
              <a:buNone/>
            </a:pPr>
            <a:r>
              <a:rPr lang="en-US" sz="2400" dirty="0"/>
              <a:t>6</a:t>
            </a:r>
            <a:endParaRPr sz="2800" dirty="0"/>
          </a:p>
        </p:txBody>
      </p:sp>
      <p:grpSp>
        <p:nvGrpSpPr>
          <p:cNvPr id="3" name="קבוצה 2">
            <a:extLst>
              <a:ext uri="{FF2B5EF4-FFF2-40B4-BE49-F238E27FC236}">
                <a16:creationId xmlns:a16="http://schemas.microsoft.com/office/drawing/2014/main" id="{706C8FFC-F110-5D10-1066-609A220E01AD}"/>
              </a:ext>
            </a:extLst>
          </p:cNvPr>
          <p:cNvGrpSpPr/>
          <p:nvPr/>
        </p:nvGrpSpPr>
        <p:grpSpPr>
          <a:xfrm rot="4862987">
            <a:off x="-6629638" y="-1576307"/>
            <a:ext cx="10004055" cy="10067201"/>
            <a:chOff x="-6629638" y="-1576307"/>
            <a:chExt cx="10004055" cy="10067201"/>
          </a:xfrm>
        </p:grpSpPr>
        <p:grpSp>
          <p:nvGrpSpPr>
            <p:cNvPr id="6" name="קבוצה 5">
              <a:extLst>
                <a:ext uri="{FF2B5EF4-FFF2-40B4-BE49-F238E27FC236}">
                  <a16:creationId xmlns:a16="http://schemas.microsoft.com/office/drawing/2014/main" id="{930DE132-5FFF-284C-DAA0-6E51F7BA3B96}"/>
                </a:ext>
              </a:extLst>
            </p:cNvPr>
            <p:cNvGrpSpPr/>
            <p:nvPr/>
          </p:nvGrpSpPr>
          <p:grpSpPr>
            <a:xfrm rot="18313746">
              <a:off x="-6748096" y="-1457849"/>
              <a:ext cx="10067201" cy="9830285"/>
              <a:chOff x="-6748096" y="-1457849"/>
              <a:chExt cx="10067201" cy="9830285"/>
            </a:xfrm>
          </p:grpSpPr>
          <p:grpSp>
            <p:nvGrpSpPr>
              <p:cNvPr id="9" name="קבוצה 8">
                <a:extLst>
                  <a:ext uri="{FF2B5EF4-FFF2-40B4-BE49-F238E27FC236}">
                    <a16:creationId xmlns:a16="http://schemas.microsoft.com/office/drawing/2014/main" id="{CB7E12D3-2301-A287-4A7B-49DA441A1AA9}"/>
                  </a:ext>
                </a:extLst>
              </p:cNvPr>
              <p:cNvGrpSpPr/>
              <p:nvPr/>
            </p:nvGrpSpPr>
            <p:grpSpPr>
              <a:xfrm rot="19319795">
                <a:off x="-6748096" y="-1457849"/>
                <a:ext cx="10067201" cy="9830285"/>
                <a:chOff x="-6748096" y="-1457849"/>
                <a:chExt cx="10067201" cy="9830285"/>
              </a:xfrm>
            </p:grpSpPr>
            <p:grpSp>
              <p:nvGrpSpPr>
                <p:cNvPr id="11" name="קבוצה 10">
                  <a:extLst>
                    <a:ext uri="{FF2B5EF4-FFF2-40B4-BE49-F238E27FC236}">
                      <a16:creationId xmlns:a16="http://schemas.microsoft.com/office/drawing/2014/main" id="{4C9976D3-064A-37B0-BFB1-361D61DE2D0F}"/>
                    </a:ext>
                  </a:extLst>
                </p:cNvPr>
                <p:cNvGrpSpPr/>
                <p:nvPr/>
              </p:nvGrpSpPr>
              <p:grpSpPr>
                <a:xfrm rot="19465710">
                  <a:off x="-6748096" y="-1457849"/>
                  <a:ext cx="10067201" cy="9830285"/>
                  <a:chOff x="-6050603" y="-1361874"/>
                  <a:chExt cx="10067201" cy="9830285"/>
                </a:xfrm>
              </p:grpSpPr>
              <p:grpSp>
                <p:nvGrpSpPr>
                  <p:cNvPr id="15" name="קבוצה 14">
                    <a:extLst>
                      <a:ext uri="{FF2B5EF4-FFF2-40B4-BE49-F238E27FC236}">
                        <a16:creationId xmlns:a16="http://schemas.microsoft.com/office/drawing/2014/main" id="{9B5B0D4D-12CE-841C-1287-56C04439D9D7}"/>
                      </a:ext>
                    </a:extLst>
                  </p:cNvPr>
                  <p:cNvGrpSpPr/>
                  <p:nvPr/>
                </p:nvGrpSpPr>
                <p:grpSpPr>
                  <a:xfrm>
                    <a:off x="-6050603" y="-1361874"/>
                    <a:ext cx="9847908" cy="9830285"/>
                    <a:chOff x="-6050603" y="-1361874"/>
                    <a:chExt cx="9847908" cy="9830285"/>
                  </a:xfrm>
                </p:grpSpPr>
                <p:sp>
                  <p:nvSpPr>
                    <p:cNvPr id="20" name="אליפסה 19">
                      <a:extLst>
                        <a:ext uri="{FF2B5EF4-FFF2-40B4-BE49-F238E27FC236}">
                          <a16:creationId xmlns:a16="http://schemas.microsoft.com/office/drawing/2014/main" id="{FFAF61E3-7274-9CC7-65F7-24F767B32EA2}"/>
                        </a:ext>
                      </a:extLst>
                    </p:cNvPr>
                    <p:cNvSpPr/>
                    <p:nvPr/>
                  </p:nvSpPr>
                  <p:spPr>
                    <a:xfrm>
                      <a:off x="-6050603" y="-1361874"/>
                      <a:ext cx="9847908" cy="9766572"/>
                    </a:xfrm>
                    <a:prstGeom prst="ellipse">
                      <a:avLst/>
                    </a:prstGeom>
                    <a:noFill/>
                    <a:ln>
                      <a:gradFill>
                        <a:gsLst>
                          <a:gs pos="0">
                            <a:schemeClr val="bg2"/>
                          </a:gs>
                          <a:gs pos="100000">
                            <a:schemeClr val="tx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1" name="אליפסה 20">
                      <a:extLst>
                        <a:ext uri="{FF2B5EF4-FFF2-40B4-BE49-F238E27FC236}">
                          <a16:creationId xmlns:a16="http://schemas.microsoft.com/office/drawing/2014/main" id="{2C2385C4-2A0E-0B52-6829-6EF75F5D7B16}"/>
                        </a:ext>
                      </a:extLst>
                    </p:cNvPr>
                    <p:cNvSpPr/>
                    <p:nvPr/>
                  </p:nvSpPr>
                  <p:spPr>
                    <a:xfrm>
                      <a:off x="-2841615" y="8005702"/>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2" name="אליפסה 21">
                      <a:extLst>
                        <a:ext uri="{FF2B5EF4-FFF2-40B4-BE49-F238E27FC236}">
                          <a16:creationId xmlns:a16="http://schemas.microsoft.com/office/drawing/2014/main" id="{06AA929F-57F2-9FA7-D22C-02908240F6D1}"/>
                        </a:ext>
                      </a:extLst>
                    </p:cNvPr>
                    <p:cNvSpPr/>
                    <p:nvPr/>
                  </p:nvSpPr>
                  <p:spPr>
                    <a:xfrm>
                      <a:off x="181891" y="7928251"/>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3" name="אליפסה 22">
                      <a:extLst>
                        <a:ext uri="{FF2B5EF4-FFF2-40B4-BE49-F238E27FC236}">
                          <a16:creationId xmlns:a16="http://schemas.microsoft.com/office/drawing/2014/main" id="{090CD7C9-8D05-6982-9FF8-EBD308AFB4AE}"/>
                        </a:ext>
                      </a:extLst>
                    </p:cNvPr>
                    <p:cNvSpPr/>
                    <p:nvPr/>
                  </p:nvSpPr>
                  <p:spPr>
                    <a:xfrm>
                      <a:off x="2698390" y="6163936"/>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9" name="אליפסה 18">
                    <a:extLst>
                      <a:ext uri="{FF2B5EF4-FFF2-40B4-BE49-F238E27FC236}">
                        <a16:creationId xmlns:a16="http://schemas.microsoft.com/office/drawing/2014/main" id="{34A40F39-F4A8-52E1-5F7F-8A0027918F2C}"/>
                      </a:ext>
                    </a:extLst>
                  </p:cNvPr>
                  <p:cNvSpPr/>
                  <p:nvPr/>
                </p:nvSpPr>
                <p:spPr>
                  <a:xfrm>
                    <a:off x="3575923" y="3197645"/>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2" name="אליפסה 11">
                  <a:extLst>
                    <a:ext uri="{FF2B5EF4-FFF2-40B4-BE49-F238E27FC236}">
                      <a16:creationId xmlns:a16="http://schemas.microsoft.com/office/drawing/2014/main" id="{26EF748D-D52C-0DEA-53CA-5950FA496E3E}"/>
                    </a:ext>
                  </a:extLst>
                </p:cNvPr>
                <p:cNvSpPr/>
                <p:nvPr/>
              </p:nvSpPr>
              <p:spPr>
                <a:xfrm>
                  <a:off x="2844072" y="4390933"/>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אליפסה 12">
                  <a:extLst>
                    <a:ext uri="{FF2B5EF4-FFF2-40B4-BE49-F238E27FC236}">
                      <a16:creationId xmlns:a16="http://schemas.microsoft.com/office/drawing/2014/main" id="{3884688D-DDF3-B573-F900-AC71D45D55B8}"/>
                    </a:ext>
                  </a:extLst>
                </p:cNvPr>
                <p:cNvSpPr/>
                <p:nvPr/>
              </p:nvSpPr>
              <p:spPr>
                <a:xfrm>
                  <a:off x="2510681" y="5321146"/>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0" name="אליפסה 9">
                <a:extLst>
                  <a:ext uri="{FF2B5EF4-FFF2-40B4-BE49-F238E27FC236}">
                    <a16:creationId xmlns:a16="http://schemas.microsoft.com/office/drawing/2014/main" id="{209A469F-403C-3080-D131-1E9013E15B92}"/>
                  </a:ext>
                </a:extLst>
              </p:cNvPr>
              <p:cNvSpPr/>
              <p:nvPr/>
            </p:nvSpPr>
            <p:spPr>
              <a:xfrm rot="19319795">
                <a:off x="2790621" y="4705310"/>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7" name="אליפסה 6">
              <a:extLst>
                <a:ext uri="{FF2B5EF4-FFF2-40B4-BE49-F238E27FC236}">
                  <a16:creationId xmlns:a16="http://schemas.microsoft.com/office/drawing/2014/main" id="{254986C0-0A34-BF00-06D7-C62F51FD46AE}"/>
                </a:ext>
              </a:extLst>
            </p:cNvPr>
            <p:cNvSpPr/>
            <p:nvPr/>
          </p:nvSpPr>
          <p:spPr>
            <a:xfrm rot="15018045">
              <a:off x="3108966" y="3335715"/>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mc:AlternateContent xmlns:mc="http://schemas.openxmlformats.org/markup-compatibility/2006" xmlns:a14="http://schemas.microsoft.com/office/drawing/2010/main">
        <mc:Choice Requires="a14">
          <p:sp>
            <p:nvSpPr>
              <p:cNvPr id="24" name="Google Shape;1961;p54">
                <a:extLst>
                  <a:ext uri="{FF2B5EF4-FFF2-40B4-BE49-F238E27FC236}">
                    <a16:creationId xmlns:a16="http://schemas.microsoft.com/office/drawing/2014/main" id="{A1EB1B0A-8A62-68C5-D7ED-35DE1242EB98}"/>
                  </a:ext>
                </a:extLst>
              </p:cNvPr>
              <p:cNvSpPr txBox="1">
                <a:spLocks/>
              </p:cNvSpPr>
              <p:nvPr/>
            </p:nvSpPr>
            <p:spPr>
              <a:xfrm>
                <a:off x="5021146" y="7421426"/>
                <a:ext cx="7170854" cy="36563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spcBef>
                    <a:spcPts val="125"/>
                  </a:spcBef>
                  <a:spcAft>
                    <a:spcPts val="125"/>
                  </a:spcAft>
                  <a:buClr>
                    <a:schemeClr val="tx2"/>
                  </a:buClr>
                  <a:buNone/>
                </a:pPr>
                <a:r>
                  <a:rPr lang="en-US" sz="2800" b="1" i="0" u="none" strike="noStrike" dirty="0">
                    <a:solidFill>
                      <a:schemeClr val="accent1"/>
                    </a:solidFill>
                    <a:effectLst/>
                    <a:latin typeface="DM Sans" pitchFamily="2" charset="0"/>
                  </a:rPr>
                  <a:t>Mathematical Tools for Our Framework:</a:t>
                </a:r>
                <a:endParaRPr lang="en-US" sz="2400" b="1" i="0" u="none" strike="noStrike" dirty="0">
                  <a:solidFill>
                    <a:srgbClr val="FFFFFF"/>
                  </a:solidFill>
                  <a:effectLst/>
                  <a:latin typeface="DM Sans" pitchFamily="2" charset="0"/>
                </a:endParaRPr>
              </a:p>
              <a:p>
                <a:pPr fontAlgn="base">
                  <a:lnSpc>
                    <a:spcPct val="150000"/>
                  </a:lnSpc>
                  <a:spcBef>
                    <a:spcPts val="125"/>
                  </a:spcBef>
                  <a:spcAft>
                    <a:spcPts val="125"/>
                  </a:spcAft>
                  <a:buClr>
                    <a:schemeClr val="tx2"/>
                  </a:buClr>
                  <a:buFont typeface="Wingdings" panose="05000000000000000000" pitchFamily="2" charset="2"/>
                  <a:buChar char="q"/>
                </a:pPr>
                <a14:m>
                  <m:oMath xmlns:m="http://schemas.openxmlformats.org/officeDocument/2006/math">
                    <m:sSup>
                      <m:sSupPr>
                        <m:ctrlPr>
                          <a:rPr lang="en-US" sz="2000" b="0" i="1" u="none" strike="noStrike" smtClean="0">
                            <a:solidFill>
                              <a:srgbClr val="FFFFFF"/>
                            </a:solidFill>
                            <a:effectLst/>
                            <a:latin typeface="Cambria Math" panose="02040503050406030204" pitchFamily="18" charset="0"/>
                          </a:rPr>
                        </m:ctrlPr>
                      </m:sSupPr>
                      <m:e>
                        <m:r>
                          <a:rPr lang="en-US" sz="2000" b="0" i="1" u="none" strike="noStrike" smtClean="0">
                            <a:solidFill>
                              <a:srgbClr val="FFFFFF"/>
                            </a:solidFill>
                            <a:effectLst/>
                            <a:latin typeface="Cambria Math" panose="02040503050406030204" pitchFamily="18" charset="0"/>
                          </a:rPr>
                          <m:t>𝐻</m:t>
                        </m:r>
                      </m:e>
                      <m:sup>
                        <m:r>
                          <a:rPr lang="en-US" sz="2000" b="0" i="1" u="none" strike="noStrike" smtClean="0">
                            <a:solidFill>
                              <a:srgbClr val="FFFFFF"/>
                            </a:solidFill>
                            <a:effectLst/>
                            <a:latin typeface="Cambria Math" panose="02040503050406030204" pitchFamily="18" charset="0"/>
                          </a:rPr>
                          <m:t> </m:t>
                        </m:r>
                        <m:r>
                          <a:rPr lang="en-US" sz="2000" b="0" i="1" u="none" strike="noStrike" smtClean="0">
                            <a:solidFill>
                              <a:srgbClr val="FFFFFF"/>
                            </a:solidFill>
                            <a:effectLst/>
                            <a:latin typeface="Cambria Math" panose="02040503050406030204" pitchFamily="18" charset="0"/>
                          </a:rPr>
                          <m:t>𝑛</m:t>
                        </m:r>
                        <m:r>
                          <a:rPr lang="en-US" sz="2000" b="0" i="1" u="none" strike="noStrike" smtClean="0">
                            <a:solidFill>
                              <a:srgbClr val="FFFFFF"/>
                            </a:solidFill>
                            <a:effectLst/>
                            <a:latin typeface="Cambria Math" panose="02040503050406030204" pitchFamily="18" charset="0"/>
                          </a:rPr>
                          <m:t>,</m:t>
                        </m:r>
                        <m:r>
                          <a:rPr lang="en-US" sz="2000" b="0" i="1" u="none" strike="noStrike" smtClean="0">
                            <a:solidFill>
                              <a:srgbClr val="FFFFFF"/>
                            </a:solidFill>
                            <a:effectLst/>
                            <a:latin typeface="Cambria Math" panose="02040503050406030204" pitchFamily="18" charset="0"/>
                          </a:rPr>
                          <m:t>𝑐</m:t>
                        </m:r>
                      </m:sup>
                    </m:sSup>
                    <m:r>
                      <a:rPr lang="en-US" sz="2000" b="0" i="1" u="none" strike="noStrike" smtClean="0">
                        <a:solidFill>
                          <a:srgbClr val="FFFFFF"/>
                        </a:solidFill>
                        <a:effectLst/>
                        <a:latin typeface="Cambria Math" panose="02040503050406030204" pitchFamily="18" charset="0"/>
                      </a:rPr>
                      <m:t>=</m:t>
                    </m:r>
                    <m:d>
                      <m:dPr>
                        <m:begChr m:val="{"/>
                        <m:endChr m:val="|"/>
                        <m:ctrlPr>
                          <a:rPr lang="en-US" sz="2000" b="0" i="1" u="none" strike="noStrike" smtClean="0">
                            <a:solidFill>
                              <a:srgbClr val="FFFFFF"/>
                            </a:solidFill>
                            <a:effectLst/>
                            <a:latin typeface="Cambria Math" panose="02040503050406030204" pitchFamily="18" charset="0"/>
                          </a:rPr>
                        </m:ctrlPr>
                      </m:dPr>
                      <m:e>
                        <m:r>
                          <a:rPr lang="en-US" sz="2000" b="0" i="1" u="none" strike="noStrike" smtClean="0">
                            <a:solidFill>
                              <a:srgbClr val="FFFFFF"/>
                            </a:solidFill>
                            <a:effectLst/>
                            <a:latin typeface="Cambria Math" panose="02040503050406030204" pitchFamily="18" charset="0"/>
                          </a:rPr>
                          <m:t> </m:t>
                        </m:r>
                        <m:r>
                          <a:rPr lang="en-US" sz="2000" b="0" i="1" u="none" strike="noStrike" smtClean="0">
                            <a:solidFill>
                              <a:srgbClr val="FFFFFF"/>
                            </a:solidFill>
                            <a:effectLst/>
                            <a:latin typeface="Cambria Math" panose="02040503050406030204" pitchFamily="18" charset="0"/>
                          </a:rPr>
                          <m:t>𝑥</m:t>
                        </m:r>
                        <m:r>
                          <a:rPr lang="en-US" sz="2000" b="0" i="1" u="none" strike="noStrike" smtClean="0">
                            <a:solidFill>
                              <a:srgbClr val="FFFFFF"/>
                            </a:solidFill>
                            <a:effectLst/>
                            <a:latin typeface="Cambria Math" panose="02040503050406030204" pitchFamily="18" charset="0"/>
                          </a:rPr>
                          <m:t> ∈ </m:t>
                        </m:r>
                        <m:sSup>
                          <m:sSupPr>
                            <m:ctrlPr>
                              <a:rPr lang="en-US" sz="2000" b="0" i="1" u="none" strike="noStrike" smtClean="0">
                                <a:solidFill>
                                  <a:srgbClr val="FFFFFF"/>
                                </a:solidFill>
                                <a:effectLst/>
                                <a:latin typeface="Cambria Math" panose="02040503050406030204" pitchFamily="18" charset="0"/>
                                <a:ea typeface="Cambria Math" panose="02040503050406030204" pitchFamily="18" charset="0"/>
                              </a:rPr>
                            </m:ctrlPr>
                          </m:sSupPr>
                          <m:e>
                            <m:r>
                              <a:rPr lang="en-US" sz="2000" b="0" i="1" u="none" strike="noStrike" smtClean="0">
                                <a:solidFill>
                                  <a:srgbClr val="FFFFFF"/>
                                </a:solidFill>
                                <a:effectLst/>
                                <a:latin typeface="Cambria Math" panose="02040503050406030204" pitchFamily="18" charset="0"/>
                                <a:ea typeface="Cambria Math" panose="02040503050406030204" pitchFamily="18" charset="0"/>
                              </a:rPr>
                              <m:t>ℝ</m:t>
                            </m:r>
                          </m:e>
                          <m:sup>
                            <m:r>
                              <a:rPr lang="en-US" sz="2000" b="0" i="1" u="none" strike="noStrike" smtClean="0">
                                <a:solidFill>
                                  <a:srgbClr val="FFFFFF"/>
                                </a:solidFill>
                                <a:effectLst/>
                                <a:latin typeface="Cambria Math" panose="02040503050406030204" pitchFamily="18" charset="0"/>
                                <a:ea typeface="Cambria Math" panose="02040503050406030204" pitchFamily="18" charset="0"/>
                              </a:rPr>
                              <m:t> </m:t>
                            </m:r>
                            <m:r>
                              <a:rPr lang="en-US" sz="2000" b="0" i="1" u="none" strike="noStrike" smtClean="0">
                                <a:solidFill>
                                  <a:srgbClr val="FFFFFF"/>
                                </a:solidFill>
                                <a:effectLst/>
                                <a:latin typeface="Cambria Math" panose="02040503050406030204" pitchFamily="18" charset="0"/>
                                <a:ea typeface="Cambria Math" panose="02040503050406030204" pitchFamily="18" charset="0"/>
                              </a:rPr>
                              <m:t>𝑛</m:t>
                            </m:r>
                          </m:sup>
                        </m:sSup>
                        <m:r>
                          <a:rPr lang="en-US" sz="2000" b="0" i="1" u="none" strike="noStrike" smtClean="0">
                            <a:solidFill>
                              <a:srgbClr val="FFFFFF"/>
                            </a:solidFill>
                            <a:effectLst/>
                            <a:latin typeface="Cambria Math" panose="02040503050406030204" pitchFamily="18" charset="0"/>
                            <a:ea typeface="Cambria Math" panose="02040503050406030204" pitchFamily="18" charset="0"/>
                          </a:rPr>
                          <m:t> </m:t>
                        </m:r>
                      </m:e>
                    </m:d>
                    <m:r>
                      <a:rPr lang="en-US" sz="2000" b="0" i="1" u="none" strike="noStrike" smtClean="0">
                        <a:solidFill>
                          <a:srgbClr val="FFFFFF"/>
                        </a:solidFill>
                        <a:effectLst/>
                        <a:latin typeface="Cambria Math" panose="02040503050406030204" pitchFamily="18" charset="0"/>
                        <a:ea typeface="Cambria Math" panose="02040503050406030204" pitchFamily="18" charset="0"/>
                      </a:rPr>
                      <m:t>  </m:t>
                    </m:r>
                    <m:d>
                      <m:dPr>
                        <m:begChr m:val="‖"/>
                        <m:endChr m:val="‖"/>
                        <m:ctrlPr>
                          <a:rPr lang="en-US" sz="2000" b="0" i="1" u="none" strike="noStrike" smtClean="0">
                            <a:solidFill>
                              <a:srgbClr val="FFFFFF"/>
                            </a:solidFill>
                            <a:effectLst/>
                            <a:latin typeface="Cambria Math" panose="02040503050406030204" pitchFamily="18" charset="0"/>
                            <a:ea typeface="Cambria Math" panose="02040503050406030204" pitchFamily="18" charset="0"/>
                          </a:rPr>
                        </m:ctrlPr>
                      </m:dPr>
                      <m:e>
                        <m:r>
                          <a:rPr lang="en-US" sz="2000" b="0" i="1" u="none" strike="noStrike" smtClean="0">
                            <a:solidFill>
                              <a:srgbClr val="FFFFFF"/>
                            </a:solidFill>
                            <a:effectLst/>
                            <a:latin typeface="Cambria Math" panose="02040503050406030204" pitchFamily="18" charset="0"/>
                            <a:ea typeface="Cambria Math" panose="02040503050406030204" pitchFamily="18" charset="0"/>
                          </a:rPr>
                          <m:t>𝑥</m:t>
                        </m:r>
                      </m:e>
                    </m:d>
                    <m:r>
                      <a:rPr lang="en-US" sz="2000" b="0" i="1" u="none" strike="noStrike" smtClean="0">
                        <a:solidFill>
                          <a:srgbClr val="FFFFFF"/>
                        </a:solidFill>
                        <a:effectLst/>
                        <a:latin typeface="Cambria Math" panose="02040503050406030204" pitchFamily="18" charset="0"/>
                        <a:ea typeface="Cambria Math" panose="02040503050406030204" pitchFamily="18" charset="0"/>
                      </a:rPr>
                      <m:t>&lt;</m:t>
                    </m:r>
                    <m:f>
                      <m:fPr>
                        <m:ctrlPr>
                          <a:rPr lang="en-US" sz="2000" b="0" i="1" u="none" strike="noStrike" smtClean="0">
                            <a:solidFill>
                              <a:srgbClr val="FFFFFF"/>
                            </a:solidFill>
                            <a:effectLst/>
                            <a:latin typeface="Cambria Math" panose="02040503050406030204" pitchFamily="18" charset="0"/>
                            <a:ea typeface="Cambria Math" panose="02040503050406030204" pitchFamily="18" charset="0"/>
                          </a:rPr>
                        </m:ctrlPr>
                      </m:fPr>
                      <m:num>
                        <m:r>
                          <a:rPr lang="en-US" sz="2000" b="0" i="1" u="none" strike="noStrike" smtClean="0">
                            <a:solidFill>
                              <a:srgbClr val="FFFFFF"/>
                            </a:solidFill>
                            <a:effectLst/>
                            <a:latin typeface="Cambria Math" panose="02040503050406030204" pitchFamily="18" charset="0"/>
                            <a:ea typeface="Cambria Math" panose="02040503050406030204" pitchFamily="18" charset="0"/>
                          </a:rPr>
                          <m:t>1</m:t>
                        </m:r>
                      </m:num>
                      <m:den>
                        <m:rad>
                          <m:radPr>
                            <m:degHide m:val="on"/>
                            <m:ctrlPr>
                              <a:rPr lang="en-US" sz="2000" b="0" i="1" u="none" strike="noStrike" smtClean="0">
                                <a:solidFill>
                                  <a:srgbClr val="FFFFFF"/>
                                </a:solidFill>
                                <a:effectLst/>
                                <a:latin typeface="Cambria Math" panose="02040503050406030204" pitchFamily="18" charset="0"/>
                                <a:ea typeface="Cambria Math" panose="02040503050406030204" pitchFamily="18" charset="0"/>
                              </a:rPr>
                            </m:ctrlPr>
                          </m:radPr>
                          <m:deg/>
                          <m:e>
                            <m:d>
                              <m:dPr>
                                <m:begChr m:val="|"/>
                                <m:endChr m:val="|"/>
                                <m:ctrlPr>
                                  <a:rPr lang="en-US" sz="2000" b="0" i="1" u="none" strike="noStrike" smtClean="0">
                                    <a:solidFill>
                                      <a:srgbClr val="FFFFFF"/>
                                    </a:solidFill>
                                    <a:effectLst/>
                                    <a:latin typeface="Cambria Math" panose="02040503050406030204" pitchFamily="18" charset="0"/>
                                    <a:ea typeface="Cambria Math" panose="02040503050406030204" pitchFamily="18" charset="0"/>
                                  </a:rPr>
                                </m:ctrlPr>
                              </m:dPr>
                              <m:e>
                                <m:r>
                                  <a:rPr lang="en-US" sz="2000" b="0" i="1" u="none" strike="noStrike" smtClean="0">
                                    <a:solidFill>
                                      <a:srgbClr val="FFFFFF"/>
                                    </a:solidFill>
                                    <a:effectLst/>
                                    <a:latin typeface="Cambria Math" panose="02040503050406030204" pitchFamily="18" charset="0"/>
                                    <a:ea typeface="Cambria Math" panose="02040503050406030204" pitchFamily="18" charset="0"/>
                                  </a:rPr>
                                  <m:t>𝑐</m:t>
                                </m:r>
                              </m:e>
                            </m:d>
                          </m:e>
                        </m:rad>
                      </m:den>
                    </m:f>
                    <m:r>
                      <a:rPr lang="en-US" sz="2000" b="0" i="1" u="none" strike="noStrike" smtClean="0">
                        <a:solidFill>
                          <a:srgbClr val="FFFFFF"/>
                        </a:solidFill>
                        <a:effectLst/>
                        <a:latin typeface="Cambria Math" panose="02040503050406030204" pitchFamily="18" charset="0"/>
                      </a:rPr>
                      <m:t>}</m:t>
                    </m:r>
                  </m:oMath>
                </a14:m>
                <a:r>
                  <a:rPr lang="en-US" sz="2000" dirty="0">
                    <a:solidFill>
                      <a:schemeClr val="bg1"/>
                    </a:solidFill>
                  </a:rPr>
                  <a:t> </a:t>
                </a:r>
                <a14:m>
                  <m:oMath xmlns:m="http://schemas.openxmlformats.org/officeDocument/2006/math">
                    <m:r>
                      <a:rPr lang="en-US" sz="2000" i="1">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&lt;</m:t>
                    </m:r>
                    <m:r>
                      <a:rPr lang="en-US" sz="2000" i="1">
                        <a:solidFill>
                          <a:schemeClr val="bg1"/>
                        </a:solidFill>
                        <a:latin typeface="Cambria Math" panose="02040503050406030204" pitchFamily="18" charset="0"/>
                      </a:rPr>
                      <m:t>0</m:t>
                    </m:r>
                  </m:oMath>
                </a14:m>
                <a:endParaRPr lang="en-US" sz="2400" baseline="-25000" dirty="0">
                  <a:solidFill>
                    <a:schemeClr val="bg1"/>
                  </a:solidFill>
                  <a:latin typeface="DM Sans" pitchFamily="2" charset="0"/>
                </a:endParaRPr>
              </a:p>
              <a:p>
                <a:pPr fontAlgn="base">
                  <a:lnSpc>
                    <a:spcPct val="150000"/>
                  </a:lnSpc>
                  <a:spcBef>
                    <a:spcPts val="125"/>
                  </a:spcBef>
                  <a:spcAft>
                    <a:spcPts val="125"/>
                  </a:spcAft>
                  <a:buClr>
                    <a:schemeClr val="tx2"/>
                  </a:buClr>
                  <a:buFont typeface="Wingdings" panose="05000000000000000000" pitchFamily="2" charset="2"/>
                  <a:buChar char="q"/>
                </a:pPr>
                <a14:m>
                  <m:oMath xmlns:m="http://schemas.openxmlformats.org/officeDocument/2006/math">
                    <m:sSubSup>
                      <m:sSubSupPr>
                        <m:ctrlPr>
                          <a:rPr lang="en-US" sz="2000" i="1" smtClean="0">
                            <a:solidFill>
                              <a:schemeClr val="bg1"/>
                            </a:solidFill>
                            <a:latin typeface="Cambria Math" panose="02040503050406030204" pitchFamily="18" charset="0"/>
                          </a:rPr>
                        </m:ctrlPr>
                      </m:sSubSupPr>
                      <m:e>
                        <m:r>
                          <a:rPr lang="en-US" sz="2000" i="1">
                            <a:solidFill>
                              <a:schemeClr val="bg1"/>
                            </a:solidFill>
                            <a:latin typeface="Cambria Math" panose="02040503050406030204" pitchFamily="18" charset="0"/>
                          </a:rPr>
                          <m:t>𝑑</m:t>
                        </m:r>
                      </m:e>
                      <m:sub>
                        <m:r>
                          <a:rPr lang="en-US" sz="2000" i="1">
                            <a:solidFill>
                              <a:schemeClr val="bg1"/>
                            </a:solidFill>
                            <a:latin typeface="Cambria Math" panose="02040503050406030204" pitchFamily="18" charset="0"/>
                          </a:rPr>
                          <m:t>𝐻</m:t>
                        </m:r>
                      </m:sub>
                      <m:sup>
                        <m:r>
                          <a:rPr lang="en-US" sz="2000" i="1">
                            <a:solidFill>
                              <a:schemeClr val="bg1"/>
                            </a:solidFill>
                            <a:latin typeface="Cambria Math" panose="02040503050406030204" pitchFamily="18" charset="0"/>
                          </a:rPr>
                          <m:t>𝑐</m:t>
                        </m:r>
                      </m:sup>
                    </m:sSubSup>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𝑦</m:t>
                        </m:r>
                      </m:e>
                    </m:d>
                    <m:r>
                      <a:rPr lang="en-US" sz="2000" i="1">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1</m:t>
                        </m:r>
                      </m:num>
                      <m:den>
                        <m:rad>
                          <m:radPr>
                            <m:degHide m:val="on"/>
                            <m:ctrlPr>
                              <a:rPr lang="en-US" sz="2000" i="1">
                                <a:solidFill>
                                  <a:schemeClr val="bg1"/>
                                </a:solidFill>
                                <a:latin typeface="Cambria Math" panose="02040503050406030204" pitchFamily="18" charset="0"/>
                              </a:rPr>
                            </m:ctrlPr>
                          </m:radPr>
                          <m:deg/>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𝑐</m:t>
                                </m:r>
                              </m:e>
                            </m:d>
                          </m:e>
                        </m:rad>
                      </m:den>
                    </m:f>
                    <m:r>
                      <a:rPr lang="en-US" sz="2000" i="1">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𝑎𝑟𝑐𝑐𝑜𝑠</m:t>
                    </m:r>
                    <m:r>
                      <a:rPr lang="en-US" sz="2000" b="0" i="1" smtClean="0">
                        <a:solidFill>
                          <a:schemeClr val="bg1"/>
                        </a:solidFill>
                        <a:latin typeface="Cambria Math" panose="02040503050406030204" pitchFamily="18" charset="0"/>
                      </a:rPr>
                      <m:t>h</m:t>
                    </m:r>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2</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𝑦</m:t>
                                    </m:r>
                                  </m:e>
                                </m:d>
                              </m:e>
                              <m:sup>
                                <m:r>
                                  <a:rPr lang="en-US" sz="2000" i="1">
                                    <a:solidFill>
                                      <a:schemeClr val="bg1"/>
                                    </a:solidFill>
                                    <a:latin typeface="Cambria Math" panose="02040503050406030204" pitchFamily="18" charset="0"/>
                                  </a:rPr>
                                  <m:t>2</m:t>
                                </m:r>
                              </m:sup>
                            </m:sSup>
                          </m:num>
                          <m:den>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𝑐</m:t>
                                </m:r>
                                <m:sSup>
                                  <m:sSupPr>
                                    <m:ctrlPr>
                                      <a:rPr lang="en-US" sz="2000" i="1">
                                        <a:solidFill>
                                          <a:schemeClr val="bg1"/>
                                        </a:solidFill>
                                        <a:latin typeface="Cambria Math" panose="02040503050406030204" pitchFamily="18" charset="0"/>
                                      </a:rPr>
                                    </m:ctrlPr>
                                  </m:sSupPr>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e>
                                    </m:d>
                                  </m:e>
                                  <m:sup>
                                    <m:r>
                                      <a:rPr lang="en-US" sz="2000" i="1">
                                        <a:solidFill>
                                          <a:schemeClr val="bg1"/>
                                        </a:solidFill>
                                        <a:latin typeface="Cambria Math" panose="02040503050406030204" pitchFamily="18" charset="0"/>
                                      </a:rPr>
                                      <m:t>2</m:t>
                                    </m:r>
                                  </m:sup>
                                </m:sSup>
                              </m:e>
                            </m:d>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𝑐</m:t>
                                </m:r>
                                <m:sSup>
                                  <m:sSupPr>
                                    <m:ctrlPr>
                                      <a:rPr lang="en-US" sz="2000" i="1">
                                        <a:solidFill>
                                          <a:schemeClr val="bg1"/>
                                        </a:solidFill>
                                        <a:latin typeface="Cambria Math" panose="02040503050406030204" pitchFamily="18" charset="0"/>
                                      </a:rPr>
                                    </m:ctrlPr>
                                  </m:sSupPr>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𝑦</m:t>
                                        </m:r>
                                      </m:e>
                                    </m:d>
                                  </m:e>
                                  <m:sup>
                                    <m:r>
                                      <a:rPr lang="en-US" sz="2000" i="1">
                                        <a:solidFill>
                                          <a:schemeClr val="bg1"/>
                                        </a:solidFill>
                                        <a:latin typeface="Cambria Math" panose="02040503050406030204" pitchFamily="18" charset="0"/>
                                      </a:rPr>
                                      <m:t>2</m:t>
                                    </m:r>
                                  </m:sup>
                                </m:sSup>
                              </m:e>
                            </m:d>
                          </m:den>
                        </m:f>
                      </m:e>
                    </m:d>
                    <m:r>
                      <a:rPr lang="en-US" sz="2000" i="1">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&lt;</m:t>
                    </m:r>
                    <m:r>
                      <a:rPr lang="en-US" sz="2000" i="1">
                        <a:solidFill>
                          <a:schemeClr val="bg1"/>
                        </a:solidFill>
                        <a:latin typeface="Cambria Math" panose="02040503050406030204" pitchFamily="18" charset="0"/>
                      </a:rPr>
                      <m:t>0</m:t>
                    </m:r>
                  </m:oMath>
                </a14:m>
                <a:endParaRPr lang="en-US" sz="2400" b="0" i="0" u="none" strike="noStrike" baseline="-25000" dirty="0">
                  <a:solidFill>
                    <a:schemeClr val="bg1"/>
                  </a:solidFill>
                  <a:effectLst/>
                  <a:latin typeface="DM Sans" pitchFamily="2" charset="0"/>
                </a:endParaRPr>
              </a:p>
              <a:p>
                <a:pPr fontAlgn="base">
                  <a:lnSpc>
                    <a:spcPct val="150000"/>
                  </a:lnSpc>
                  <a:spcBef>
                    <a:spcPts val="125"/>
                  </a:spcBef>
                  <a:spcAft>
                    <a:spcPts val="125"/>
                  </a:spcAft>
                  <a:buClr>
                    <a:schemeClr val="tx2"/>
                  </a:buClr>
                  <a:buFont typeface="Wingdings" panose="05000000000000000000" pitchFamily="2" charset="2"/>
                  <a:buChar char="q"/>
                </a:pPr>
                <a14:m>
                  <m:oMath xmlns:m="http://schemas.openxmlformats.org/officeDocument/2006/math">
                    <m:r>
                      <a:rPr lang="en-US" sz="2000" i="1" smtClean="0">
                        <a:solidFill>
                          <a:schemeClr val="bg1"/>
                        </a:solidFill>
                        <a:latin typeface="Cambria Math" panose="02040503050406030204" pitchFamily="18" charset="0"/>
                      </a:rPr>
                      <m:t>𝑥</m:t>
                    </m:r>
                    <m:sSub>
                      <m:sSubPr>
                        <m:ctrlPr>
                          <a:rPr lang="en-US" sz="2000" i="1">
                            <a:solidFill>
                              <a:schemeClr val="bg1"/>
                            </a:solidFill>
                            <a:latin typeface="Cambria Math" panose="02040503050406030204" pitchFamily="18" charset="0"/>
                          </a:rPr>
                        </m:ctrlPr>
                      </m:sSubPr>
                      <m:e>
                        <m:r>
                          <a:rPr lang="en-US" sz="2000">
                            <a:solidFill>
                              <a:schemeClr val="bg1"/>
                            </a:solidFill>
                            <a:latin typeface="Cambria Math" panose="02040503050406030204" pitchFamily="18" charset="0"/>
                          </a:rPr>
                          <m:t>⊕</m:t>
                        </m:r>
                      </m:e>
                      <m:sub>
                        <m:r>
                          <a:rPr lang="en-US" sz="2000" i="1">
                            <a:solidFill>
                              <a:schemeClr val="bg1"/>
                            </a:solidFill>
                            <a:latin typeface="Cambria Math" panose="02040503050406030204" pitchFamily="18" charset="0"/>
                          </a:rPr>
                          <m:t>𝑐</m:t>
                        </m:r>
                      </m:sub>
                    </m:sSub>
                    <m:r>
                      <a:rPr lang="en-US" sz="2000" i="1">
                        <a:solidFill>
                          <a:schemeClr val="bg1"/>
                        </a:solidFill>
                        <a:latin typeface="Cambria Math" panose="02040503050406030204" pitchFamily="18" charset="0"/>
                      </a:rPr>
                      <m:t>𝑦</m:t>
                    </m:r>
                    <m:r>
                      <a:rPr lang="en-US" sz="2000" i="1">
                        <a:solidFill>
                          <a:schemeClr val="bg1"/>
                        </a:solidFill>
                        <a:latin typeface="Cambria Math" panose="02040503050406030204" pitchFamily="18" charset="0"/>
                      </a:rPr>
                      <m:t>=</m:t>
                    </m:r>
                    <m:d>
                      <m:dPr>
                        <m:ctrlPr>
                          <a:rPr lang="en-US" sz="2000" i="1">
                            <a:solidFill>
                              <a:schemeClr val="bg1"/>
                            </a:solidFill>
                            <a:latin typeface="Cambria Math" panose="02040503050406030204" pitchFamily="18" charset="0"/>
                          </a:rPr>
                        </m:ctrlPr>
                      </m:dPr>
                      <m:e>
                        <m:f>
                          <m:fPr>
                            <m:ctrlPr>
                              <a:rPr lang="en-US" sz="2000" i="1">
                                <a:solidFill>
                                  <a:schemeClr val="bg1"/>
                                </a:solidFill>
                                <a:latin typeface="Cambria Math" panose="02040503050406030204" pitchFamily="18" charset="0"/>
                              </a:rPr>
                            </m:ctrlPr>
                          </m:fPr>
                          <m:num>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2</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m:t>
                                </m:r>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𝑦</m:t>
                                    </m:r>
                                  </m:e>
                                </m:d>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𝑦</m:t>
                                        </m:r>
                                      </m:e>
                                    </m:d>
                                  </m:e>
                                  <m:sup>
                                    <m:r>
                                      <a:rPr lang="en-US" sz="2000" i="1">
                                        <a:solidFill>
                                          <a:schemeClr val="bg1"/>
                                        </a:solidFill>
                                        <a:latin typeface="Cambria Math" panose="02040503050406030204" pitchFamily="18" charset="0"/>
                                      </a:rPr>
                                      <m:t>2</m:t>
                                    </m:r>
                                  </m:sup>
                                </m:sSup>
                              </m:e>
                            </m:d>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m:t>
                            </m:r>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e>
                                    </m:d>
                                  </m:e>
                                  <m:sup>
                                    <m:r>
                                      <a:rPr lang="en-US" sz="2000" i="1">
                                        <a:solidFill>
                                          <a:schemeClr val="bg1"/>
                                        </a:solidFill>
                                        <a:latin typeface="Cambria Math" panose="02040503050406030204" pitchFamily="18" charset="0"/>
                                      </a:rPr>
                                      <m:t>2</m:t>
                                    </m:r>
                                  </m:sup>
                                </m:sSup>
                              </m:e>
                            </m:d>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𝑦</m:t>
                            </m:r>
                          </m:num>
                          <m:den>
                            <m:r>
                              <a:rPr lang="en-US" sz="2000" i="1">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2</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m:t>
                            </m:r>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𝑦</m:t>
                                </m:r>
                              </m:e>
                            </m:d>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panose="02040503050406030204" pitchFamily="18" charset="0"/>
                                  </a:rPr>
                                  <m:t>𝑐</m:t>
                                </m:r>
                              </m:e>
                              <m:sup>
                                <m:r>
                                  <a:rPr lang="en-US" sz="2000" i="1">
                                    <a:solidFill>
                                      <a:schemeClr val="bg1"/>
                                    </a:solidFill>
                                    <a:latin typeface="Cambria Math" panose="02040503050406030204" pitchFamily="18" charset="0"/>
                                  </a:rPr>
                                  <m:t>2</m:t>
                                </m:r>
                              </m:sup>
                            </m:sSup>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e>
                                </m:d>
                              </m:e>
                              <m:sup>
                                <m:r>
                                  <a:rPr lang="en-US" sz="2000" i="1">
                                    <a:solidFill>
                                      <a:schemeClr val="bg1"/>
                                    </a:solidFill>
                                    <a:latin typeface="Cambria Math" panose="02040503050406030204" pitchFamily="18" charset="0"/>
                                  </a:rPr>
                                  <m:t>2</m:t>
                                </m:r>
                              </m:sup>
                            </m:sSup>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𝑦</m:t>
                                    </m:r>
                                  </m:e>
                                </m:d>
                              </m:e>
                              <m:sup>
                                <m:r>
                                  <a:rPr lang="en-US" sz="2000" i="1">
                                    <a:solidFill>
                                      <a:schemeClr val="bg1"/>
                                    </a:solidFill>
                                    <a:latin typeface="Cambria Math" panose="02040503050406030204" pitchFamily="18" charset="0"/>
                                  </a:rPr>
                                  <m:t>2</m:t>
                                </m:r>
                              </m:sup>
                            </m:sSup>
                          </m:den>
                        </m:f>
                      </m:e>
                    </m:d>
                    <m:r>
                      <a:rPr lang="en-US" sz="2000" i="1">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&lt;</m:t>
                    </m:r>
                    <m:r>
                      <a:rPr lang="en-US" sz="2000" i="1">
                        <a:solidFill>
                          <a:schemeClr val="bg1"/>
                        </a:solidFill>
                        <a:latin typeface="Cambria Math" panose="02040503050406030204" pitchFamily="18" charset="0"/>
                      </a:rPr>
                      <m:t>0</m:t>
                    </m:r>
                  </m:oMath>
                </a14:m>
                <a:endParaRPr lang="en-US" sz="2000" b="0" i="0" u="none" strike="noStrike" baseline="-25000" dirty="0">
                  <a:solidFill>
                    <a:schemeClr val="bg1"/>
                  </a:solidFill>
                  <a:effectLst/>
                  <a:latin typeface="DM Sans" pitchFamily="2" charset="0"/>
                </a:endParaRPr>
              </a:p>
              <a:p>
                <a:pPr fontAlgn="base">
                  <a:lnSpc>
                    <a:spcPct val="150000"/>
                  </a:lnSpc>
                  <a:spcBef>
                    <a:spcPts val="125"/>
                  </a:spcBef>
                  <a:spcAft>
                    <a:spcPts val="125"/>
                  </a:spcAft>
                  <a:buClr>
                    <a:schemeClr val="tx2"/>
                  </a:buClr>
                  <a:buFont typeface="Wingdings" panose="05000000000000000000" pitchFamily="2" charset="2"/>
                  <a:buChar char="q"/>
                </a:pPr>
                <a14:m>
                  <m:oMath xmlns:m="http://schemas.openxmlformats.org/officeDocument/2006/math">
                    <m:func>
                      <m:funcPr>
                        <m:ctrlPr>
                          <a:rPr lang="en-US" i="1" smtClean="0">
                            <a:solidFill>
                              <a:schemeClr val="bg1"/>
                            </a:solidFill>
                            <a:latin typeface="Cambria Math" panose="02040503050406030204" pitchFamily="18" charset="0"/>
                          </a:rPr>
                        </m:ctrlPr>
                      </m:funcPr>
                      <m:fNa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𝑙𝑜𝑔</m:t>
                            </m:r>
                          </m:e>
                          <m:sub>
                            <m:r>
                              <a:rPr lang="en-US" i="1">
                                <a:solidFill>
                                  <a:schemeClr val="bg1"/>
                                </a:solidFill>
                                <a:latin typeface="Cambria Math" panose="02040503050406030204" pitchFamily="18" charset="0"/>
                              </a:rPr>
                              <m:t>𝑧</m:t>
                            </m:r>
                          </m:sub>
                          <m:sup>
                            <m:r>
                              <a:rPr lang="en-US" i="1">
                                <a:solidFill>
                                  <a:schemeClr val="bg1"/>
                                </a:solidFill>
                                <a:latin typeface="Cambria Math" panose="02040503050406030204" pitchFamily="18" charset="0"/>
                              </a:rPr>
                              <m:t>𝑐</m:t>
                            </m:r>
                          </m:sup>
                        </m:sSubSup>
                      </m:fName>
                      <m:e>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𝜃</m:t>
                                </m:r>
                              </m:e>
                              <m:sup>
                                <m:r>
                                  <a:rPr lang="en-US" i="1">
                                    <a:solidFill>
                                      <a:schemeClr val="bg1"/>
                                    </a:solidFill>
                                    <a:latin typeface="Cambria Math" panose="02040503050406030204" pitchFamily="18" charset="0"/>
                                  </a:rPr>
                                  <m:t>𝐻</m:t>
                                </m:r>
                              </m:sup>
                            </m:sSup>
                          </m:e>
                        </m:d>
                      </m:e>
                    </m:func>
                    <m:r>
                      <a:rPr lang="en-US" i="1">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𝜃</m:t>
                        </m:r>
                      </m:e>
                      <m:sub>
                        <m:r>
                          <a:rPr lang="en-US" i="1">
                            <a:solidFill>
                              <a:schemeClr val="bg1"/>
                            </a:solidFill>
                            <a:latin typeface="Cambria Math" panose="02040503050406030204" pitchFamily="18" charset="0"/>
                          </a:rPr>
                          <m:t>𝑧</m:t>
                        </m:r>
                      </m:sub>
                      <m:sup>
                        <m:r>
                          <a:rPr lang="en-US" i="1">
                            <a:solidFill>
                              <a:schemeClr val="bg1"/>
                            </a:solidFill>
                            <a:latin typeface="Cambria Math" panose="02040503050406030204" pitchFamily="18" charset="0"/>
                          </a:rPr>
                          <m:t>𝐸</m:t>
                        </m:r>
                      </m:sup>
                    </m:sSubSup>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2</m:t>
                        </m:r>
                      </m:num>
                      <m:den>
                        <m:rad>
                          <m:radPr>
                            <m:degHide m:val="on"/>
                            <m:ctrlPr>
                              <a:rPr lang="en-US" i="1">
                                <a:solidFill>
                                  <a:schemeClr val="bg1"/>
                                </a:solidFill>
                                <a:latin typeface="Cambria Math" panose="02040503050406030204" pitchFamily="18" charset="0"/>
                              </a:rPr>
                            </m:ctrlPr>
                          </m:radPr>
                          <m:deg/>
                          <m:e>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𝑐</m:t>
                                </m:r>
                              </m:e>
                            </m:d>
                          </m:e>
                        </m:rad>
                        <m:r>
                          <a:rPr lang="en-US" i="1">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𝜆</m:t>
                            </m:r>
                          </m:e>
                          <m:sub>
                            <m:r>
                              <a:rPr lang="en-US" i="1">
                                <a:solidFill>
                                  <a:schemeClr val="bg1"/>
                                </a:solidFill>
                                <a:latin typeface="Cambria Math" panose="02040503050406030204" pitchFamily="18" charset="0"/>
                              </a:rPr>
                              <m:t>𝑧</m:t>
                            </m:r>
                          </m:sub>
                          <m:sup>
                            <m:r>
                              <a:rPr lang="en-US" i="1">
                                <a:solidFill>
                                  <a:schemeClr val="bg1"/>
                                </a:solidFill>
                                <a:latin typeface="Cambria Math" panose="02040503050406030204" pitchFamily="18" charset="0"/>
                              </a:rPr>
                              <m:t>𝑐</m:t>
                            </m:r>
                          </m:sup>
                        </m:sSubSup>
                      </m:den>
                    </m:f>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𝑎𝑟𝑐𝑡𝑎𝑛</m:t>
                    </m:r>
                    <m:r>
                      <a:rPr lang="en-US" b="0" i="1" smtClean="0">
                        <a:solidFill>
                          <a:schemeClr val="bg1"/>
                        </a:solidFill>
                        <a:latin typeface="Cambria Math" panose="02040503050406030204" pitchFamily="18" charset="0"/>
                      </a:rPr>
                      <m:t>h</m:t>
                    </m:r>
                    <m:d>
                      <m:dPr>
                        <m:ctrlPr>
                          <a:rPr lang="en-US" i="1">
                            <a:solidFill>
                              <a:schemeClr val="bg1"/>
                            </a:solidFill>
                            <a:latin typeface="Cambria Math" panose="02040503050406030204" pitchFamily="18" charset="0"/>
                          </a:rPr>
                        </m:ctrlPr>
                      </m:dPr>
                      <m:e>
                        <m:rad>
                          <m:radPr>
                            <m:degHide m:val="on"/>
                            <m:ctrlPr>
                              <a:rPr lang="en-US" i="1">
                                <a:solidFill>
                                  <a:schemeClr val="bg1"/>
                                </a:solidFill>
                                <a:latin typeface="Cambria Math" panose="02040503050406030204" pitchFamily="18" charset="0"/>
                              </a:rPr>
                            </m:ctrlPr>
                          </m:radPr>
                          <m:deg/>
                          <m:e>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𝑐</m:t>
                                </m:r>
                              </m:e>
                            </m:d>
                          </m:e>
                        </m:rad>
                        <m:r>
                          <a:rPr lang="en-US" i="1">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𝑧</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m:t>
                                </m:r>
                              </m:e>
                              <m:sub>
                                <m:r>
                                  <a:rPr lang="en-US" i="1">
                                    <a:solidFill>
                                      <a:schemeClr val="bg1"/>
                                    </a:solidFill>
                                    <a:latin typeface="Cambria Math" panose="02040503050406030204" pitchFamily="18" charset="0"/>
                                  </a:rPr>
                                  <m:t>𝑐</m:t>
                                </m:r>
                              </m:sub>
                            </m:sSub>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𝜃</m:t>
                                </m:r>
                              </m:e>
                              <m:sup>
                                <m:r>
                                  <a:rPr lang="en-US" i="1">
                                    <a:solidFill>
                                      <a:schemeClr val="bg1"/>
                                    </a:solidFill>
                                    <a:latin typeface="Cambria Math" panose="02040503050406030204" pitchFamily="18" charset="0"/>
                                  </a:rPr>
                                  <m:t>𝐻</m:t>
                                </m:r>
                              </m:sup>
                            </m:sSup>
                          </m:e>
                        </m:d>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𝑧</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m:t>
                            </m:r>
                          </m:e>
                          <m:sub>
                            <m:r>
                              <a:rPr lang="en-US" i="1">
                                <a:solidFill>
                                  <a:schemeClr val="bg1"/>
                                </a:solidFill>
                                <a:latin typeface="Cambria Math" panose="02040503050406030204" pitchFamily="18" charset="0"/>
                              </a:rPr>
                              <m:t>𝑐</m:t>
                            </m:r>
                          </m:sub>
                        </m:sSub>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𝜃</m:t>
                            </m:r>
                          </m:e>
                          <m:sup>
                            <m:r>
                              <a:rPr lang="en-US" i="1">
                                <a:solidFill>
                                  <a:schemeClr val="bg1"/>
                                </a:solidFill>
                                <a:latin typeface="Cambria Math" panose="02040503050406030204" pitchFamily="18" charset="0"/>
                              </a:rPr>
                              <m:t>𝐻</m:t>
                            </m:r>
                          </m:sup>
                        </m:sSup>
                      </m:num>
                      <m:den>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𝑧</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m:t>
                                </m:r>
                              </m:e>
                              <m:sub>
                                <m:r>
                                  <a:rPr lang="en-US" i="1">
                                    <a:solidFill>
                                      <a:schemeClr val="bg1"/>
                                    </a:solidFill>
                                    <a:latin typeface="Cambria Math" panose="02040503050406030204" pitchFamily="18" charset="0"/>
                                  </a:rPr>
                                  <m:t>𝑐</m:t>
                                </m:r>
                              </m:sub>
                            </m:sSub>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𝜃</m:t>
                                </m:r>
                              </m:e>
                              <m:sup>
                                <m:r>
                                  <a:rPr lang="en-US" i="1">
                                    <a:solidFill>
                                      <a:schemeClr val="bg1"/>
                                    </a:solidFill>
                                    <a:latin typeface="Cambria Math" panose="02040503050406030204" pitchFamily="18" charset="0"/>
                                  </a:rPr>
                                  <m:t>𝐻</m:t>
                                </m:r>
                              </m:sup>
                            </m:sSup>
                          </m:e>
                        </m:d>
                      </m:den>
                    </m:f>
                  </m:oMath>
                </a14:m>
                <a:endParaRPr lang="en-US" sz="3267" baseline="-25000" dirty="0">
                  <a:solidFill>
                    <a:schemeClr val="bg1"/>
                  </a:solidFill>
                  <a:latin typeface="DM Sans" pitchFamily="2" charset="0"/>
                </a:endParaRPr>
              </a:p>
              <a:p>
                <a:pPr fontAlgn="base">
                  <a:lnSpc>
                    <a:spcPct val="150000"/>
                  </a:lnSpc>
                  <a:spcBef>
                    <a:spcPts val="125"/>
                  </a:spcBef>
                  <a:spcAft>
                    <a:spcPts val="125"/>
                  </a:spcAft>
                  <a:buClr>
                    <a:schemeClr val="tx2"/>
                  </a:buClr>
                  <a:buFont typeface="Arial" panose="020B0604020202020204" pitchFamily="34" charset="0"/>
                  <a:buChar char="•"/>
                </a:pPr>
                <a14:m>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𝜆</m:t>
                        </m:r>
                      </m:e>
                      <m:sub>
                        <m:r>
                          <a:rPr lang="en-US" i="1">
                            <a:solidFill>
                              <a:schemeClr val="bg1"/>
                            </a:solidFill>
                            <a:latin typeface="Cambria Math" panose="02040503050406030204" pitchFamily="18" charset="0"/>
                          </a:rPr>
                          <m:t>𝑧</m:t>
                        </m:r>
                      </m:sub>
                      <m:sup>
                        <m:r>
                          <a:rPr lang="en-US" i="1">
                            <a:solidFill>
                              <a:schemeClr val="bg1"/>
                            </a:solidFill>
                            <a:latin typeface="Cambria Math" panose="02040503050406030204" pitchFamily="18" charset="0"/>
                          </a:rPr>
                          <m:t>𝑐</m:t>
                        </m:r>
                      </m:sup>
                    </m:sSubSup>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2</m:t>
                        </m:r>
                      </m:num>
                      <m:den>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𝑐</m:t>
                        </m:r>
                        <m:r>
                          <a:rPr lang="en-US" i="1">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𝑧</m:t>
                                </m:r>
                              </m:e>
                            </m:d>
                          </m:e>
                          <m:sup>
                            <m:r>
                              <a:rPr lang="en-US" i="1">
                                <a:solidFill>
                                  <a:schemeClr val="bg1"/>
                                </a:solidFill>
                                <a:latin typeface="Cambria Math" panose="02040503050406030204" pitchFamily="18" charset="0"/>
                              </a:rPr>
                              <m:t>2</m:t>
                            </m:r>
                          </m:sup>
                        </m:sSup>
                      </m:den>
                    </m:f>
                  </m:oMath>
                </a14:m>
                <a:endParaRPr lang="en-US" dirty="0">
                  <a:solidFill>
                    <a:schemeClr val="bg1"/>
                  </a:solidFill>
                </a:endParaRPr>
              </a:p>
              <a:p>
                <a:pPr marL="114300" indent="0" fontAlgn="base">
                  <a:lnSpc>
                    <a:spcPct val="150000"/>
                  </a:lnSpc>
                  <a:buClr>
                    <a:schemeClr val="tx2"/>
                  </a:buClr>
                  <a:buNone/>
                </a:pPr>
                <a:endParaRPr lang="en-US" sz="3200" b="0" i="0" u="none" strike="noStrike" baseline="-25000" dirty="0">
                  <a:solidFill>
                    <a:schemeClr val="bg1"/>
                  </a:solidFill>
                  <a:effectLst/>
                  <a:latin typeface="DM Sans" pitchFamily="2" charset="0"/>
                </a:endParaRPr>
              </a:p>
            </p:txBody>
          </p:sp>
        </mc:Choice>
        <mc:Fallback xmlns="">
          <p:sp>
            <p:nvSpPr>
              <p:cNvPr id="24" name="Google Shape;1961;p54">
                <a:extLst>
                  <a:ext uri="{FF2B5EF4-FFF2-40B4-BE49-F238E27FC236}">
                    <a16:creationId xmlns:a16="http://schemas.microsoft.com/office/drawing/2014/main" id="{A1EB1B0A-8A62-68C5-D7ED-35DE1242EB98}"/>
                  </a:ext>
                </a:extLst>
              </p:cNvPr>
              <p:cNvSpPr txBox="1">
                <a:spLocks noRot="1" noChangeAspect="1" noMove="1" noResize="1" noEditPoints="1" noAdjustHandles="1" noChangeArrowheads="1" noChangeShapeType="1" noTextEdit="1"/>
              </p:cNvSpPr>
              <p:nvPr/>
            </p:nvSpPr>
            <p:spPr>
              <a:xfrm>
                <a:off x="5021146" y="7421426"/>
                <a:ext cx="7170854" cy="3656340"/>
              </a:xfrm>
              <a:prstGeom prst="rect">
                <a:avLst/>
              </a:prstGeom>
              <a:blipFill>
                <a:blip r:embed="rId5"/>
                <a:stretch>
                  <a:fillRect l="-170" t="-167" r="-340" b="-19000"/>
                </a:stretch>
              </a:blipFill>
              <a:ln>
                <a:noFill/>
              </a:ln>
            </p:spPr>
            <p:txBody>
              <a:bodyPr/>
              <a:lstStyle/>
              <a:p>
                <a:r>
                  <a:rPr lang="he-IL">
                    <a:noFill/>
                  </a:rPr>
                  <a:t> </a:t>
                </a:r>
              </a:p>
            </p:txBody>
          </p:sp>
        </mc:Fallback>
      </mc:AlternateContent>
      <p:pic>
        <p:nvPicPr>
          <p:cNvPr id="26" name="Picture 6">
            <a:extLst>
              <a:ext uri="{FF2B5EF4-FFF2-40B4-BE49-F238E27FC236}">
                <a16:creationId xmlns:a16="http://schemas.microsoft.com/office/drawing/2014/main" id="{27C5DE1C-3004-16CF-7B2C-283A8EACD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1764" y="-2444104"/>
            <a:ext cx="2151392" cy="2160000"/>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1961;p54">
            <a:extLst>
              <a:ext uri="{FF2B5EF4-FFF2-40B4-BE49-F238E27FC236}">
                <a16:creationId xmlns:a16="http://schemas.microsoft.com/office/drawing/2014/main" id="{00A82BA9-2C84-FE9A-F295-46029E132ECB}"/>
              </a:ext>
            </a:extLst>
          </p:cNvPr>
          <p:cNvSpPr txBox="1">
            <a:spLocks/>
          </p:cNvSpPr>
          <p:nvPr/>
        </p:nvSpPr>
        <p:spPr>
          <a:xfrm>
            <a:off x="5021146" y="-6531790"/>
            <a:ext cx="7170854" cy="41890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rtl="0" fontAlgn="base">
              <a:lnSpc>
                <a:spcPct val="150000"/>
              </a:lnSpc>
              <a:buClr>
                <a:schemeClr val="tx2"/>
              </a:buClr>
              <a:buFont typeface="Wingdings" panose="05000000000000000000" pitchFamily="2" charset="2"/>
              <a:buChar char="q"/>
            </a:pPr>
            <a:r>
              <a:rPr lang="en-US" sz="2400" b="1" i="0" u="none" strike="noStrike" dirty="0">
                <a:solidFill>
                  <a:schemeClr val="tx2"/>
                </a:solidFill>
                <a:effectLst/>
                <a:latin typeface="DM Sans" pitchFamily="2" charset="0"/>
              </a:rPr>
              <a:t>Hyperbolic Geometry</a:t>
            </a:r>
            <a:r>
              <a:rPr lang="en-US" sz="2400" b="0" i="0" u="none" strike="noStrike" dirty="0">
                <a:solidFill>
                  <a:srgbClr val="FFFFFF"/>
                </a:solidFill>
                <a:effectLst/>
                <a:latin typeface="DM Sans" pitchFamily="2" charset="0"/>
              </a:rPr>
              <a:t> is Non-Euclidean geometry with constant negative curvature, where:</a:t>
            </a:r>
          </a:p>
          <a:p>
            <a:pPr rtl="0" fontAlgn="base">
              <a:lnSpc>
                <a:spcPct val="150000"/>
              </a:lnSpc>
              <a:buClr>
                <a:schemeClr val="tx2"/>
              </a:buClr>
              <a:buFont typeface="Arial" panose="020B0604020202020204" pitchFamily="34" charset="0"/>
              <a:buChar char="•"/>
            </a:pPr>
            <a:r>
              <a:rPr lang="en-US" sz="2400" b="0" i="0" u="none" strike="noStrike" dirty="0">
                <a:solidFill>
                  <a:srgbClr val="FFFFFF"/>
                </a:solidFill>
                <a:effectLst/>
                <a:latin typeface="DM Sans" pitchFamily="2" charset="0"/>
              </a:rPr>
              <a:t>Parallel lines diverge</a:t>
            </a:r>
          </a:p>
          <a:p>
            <a:pPr rtl="0" fontAlgn="base">
              <a:lnSpc>
                <a:spcPct val="150000"/>
              </a:lnSpc>
              <a:buClr>
                <a:schemeClr val="tx2"/>
              </a:buClr>
              <a:buFont typeface="Arial" panose="020B0604020202020204" pitchFamily="34" charset="0"/>
              <a:buChar char="•"/>
            </a:pPr>
            <a:r>
              <a:rPr lang="en-US" sz="2400" b="0" i="0" u="none" strike="noStrike" dirty="0">
                <a:solidFill>
                  <a:srgbClr val="FFFFFF"/>
                </a:solidFill>
                <a:effectLst/>
                <a:latin typeface="DM Sans" pitchFamily="2" charset="0"/>
              </a:rPr>
              <a:t>Triangle angles &lt; 180°</a:t>
            </a:r>
          </a:p>
          <a:p>
            <a:pPr rtl="0" fontAlgn="base">
              <a:lnSpc>
                <a:spcPct val="150000"/>
              </a:lnSpc>
              <a:buClr>
                <a:schemeClr val="tx2"/>
              </a:buClr>
              <a:buFont typeface="Arial" panose="020B0604020202020204" pitchFamily="34" charset="0"/>
              <a:buChar char="•"/>
            </a:pPr>
            <a:r>
              <a:rPr lang="en-US" sz="2400" b="0" i="0" u="none" strike="noStrike" dirty="0">
                <a:solidFill>
                  <a:srgbClr val="FFFFFF"/>
                </a:solidFill>
                <a:effectLst/>
                <a:latin typeface="DM Sans" pitchFamily="2" charset="0"/>
              </a:rPr>
              <a:t>Space expand exponentially from the center</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Visual Analogy: saddle shape </a:t>
            </a:r>
          </a:p>
        </p:txBody>
      </p:sp>
      <p:pic>
        <p:nvPicPr>
          <p:cNvPr id="28" name="תמונה 27" descr="תמונה שמכילה כחול חשמלי, גרפיקה, ציור, אומנות קליפיפם&#10;&#10;תוכן בינה מלאכותית גנרטיבית עשוי להיות שגוי.">
            <a:extLst>
              <a:ext uri="{FF2B5EF4-FFF2-40B4-BE49-F238E27FC236}">
                <a16:creationId xmlns:a16="http://schemas.microsoft.com/office/drawing/2014/main" id="{04E5D95B-FEEB-4A1B-404C-4E63B375AA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9029" y="-2442662"/>
            <a:ext cx="3120542" cy="2160000"/>
          </a:xfrm>
          <a:prstGeom prst="rect">
            <a:avLst/>
          </a:prstGeom>
        </p:spPr>
      </p:pic>
    </p:spTree>
    <p:extLst>
      <p:ext uri="{BB962C8B-B14F-4D97-AF65-F5344CB8AC3E}">
        <p14:creationId xmlns:p14="http://schemas.microsoft.com/office/powerpoint/2010/main" val="160427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AAC0F-DAAB-8347-E3E2-75FF84F88224}"/>
            </a:ext>
          </a:extLst>
        </p:cNvPr>
        <p:cNvGrpSpPr/>
        <p:nvPr/>
      </p:nvGrpSpPr>
      <p:grpSpPr>
        <a:xfrm>
          <a:off x="0" y="0"/>
          <a:ext cx="0" cy="0"/>
          <a:chOff x="0" y="0"/>
          <a:chExt cx="0" cy="0"/>
        </a:xfrm>
      </p:grpSpPr>
      <p:pic>
        <p:nvPicPr>
          <p:cNvPr id="55" name="תמונה 54" descr="תמונה שמכילה קל, שמיים, כחול, לילה">
            <a:extLst>
              <a:ext uri="{FF2B5EF4-FFF2-40B4-BE49-F238E27FC236}">
                <a16:creationId xmlns:a16="http://schemas.microsoft.com/office/drawing/2014/main" id="{1B7D7257-A0C3-88C6-1033-D4E78E25DDAF}"/>
              </a:ext>
            </a:extLst>
          </p:cNvPr>
          <p:cNvPicPr>
            <a:picLocks noChangeAspect="1"/>
          </p:cNvPicPr>
          <p:nvPr/>
        </p:nvPicPr>
        <p:blipFill>
          <a:blip r:embed="rId3">
            <a:extLst>
              <a:ext uri="{28A0092B-C50C-407E-A947-70E740481C1C}">
                <a14:useLocalDpi xmlns:a14="http://schemas.microsoft.com/office/drawing/2010/main" val="0"/>
              </a:ext>
            </a:extLst>
          </a:blip>
          <a:srcRect l="-1" t="40099" r="235" b="2304"/>
          <a:stretch/>
        </p:blipFill>
        <p:spPr>
          <a:xfrm>
            <a:off x="-3007282" y="-60334"/>
            <a:ext cx="21285200" cy="6915769"/>
          </a:xfrm>
          <a:prstGeom prst="rect">
            <a:avLst/>
          </a:prstGeom>
        </p:spPr>
      </p:pic>
      <p:sp>
        <p:nvSpPr>
          <p:cNvPr id="4" name="מלבן 3">
            <a:extLst>
              <a:ext uri="{FF2B5EF4-FFF2-40B4-BE49-F238E27FC236}">
                <a16:creationId xmlns:a16="http://schemas.microsoft.com/office/drawing/2014/main" id="{D9C7AD15-8261-7504-272C-7C9136804F45}"/>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5" name="אליפסה 4">
            <a:extLst>
              <a:ext uri="{FF2B5EF4-FFF2-40B4-BE49-F238E27FC236}">
                <a16:creationId xmlns:a16="http://schemas.microsoft.com/office/drawing/2014/main" id="{F1786B3B-DCF8-B430-7FD3-554A13AB15D5}"/>
              </a:ext>
            </a:extLst>
          </p:cNvPr>
          <p:cNvSpPr/>
          <p:nvPr/>
        </p:nvSpPr>
        <p:spPr>
          <a:xfrm>
            <a:off x="425301" y="2330508"/>
            <a:ext cx="2214276" cy="2196981"/>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algn="ctr"/>
            <a:r>
              <a:rPr lang="en-US" sz="1800" b="1" i="0" u="none" strike="noStrike" dirty="0">
                <a:solidFill>
                  <a:schemeClr val="bg1"/>
                </a:solidFill>
                <a:effectLst/>
                <a:latin typeface="Arial" panose="020B0604020202020204" pitchFamily="34" charset="0"/>
              </a:rPr>
              <a:t>Theoretical Foundation </a:t>
            </a:r>
            <a:endParaRPr lang="he-IL" dirty="0">
              <a:solidFill>
                <a:schemeClr val="bg1"/>
              </a:solidFill>
            </a:endParaRPr>
          </a:p>
        </p:txBody>
      </p:sp>
      <p:sp>
        <p:nvSpPr>
          <p:cNvPr id="14" name="Google Shape;1957;p54">
            <a:extLst>
              <a:ext uri="{FF2B5EF4-FFF2-40B4-BE49-F238E27FC236}">
                <a16:creationId xmlns:a16="http://schemas.microsoft.com/office/drawing/2014/main" id="{EB2C2954-C31D-3724-D3E2-6086A211B96D}"/>
              </a:ext>
            </a:extLst>
          </p:cNvPr>
          <p:cNvSpPr txBox="1">
            <a:spLocks/>
          </p:cNvSpPr>
          <p:nvPr/>
        </p:nvSpPr>
        <p:spPr>
          <a:xfrm>
            <a:off x="807109" y="-1143363"/>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CITATION NETWORK</a:t>
            </a:r>
          </a:p>
        </p:txBody>
      </p:sp>
      <p:sp>
        <p:nvSpPr>
          <p:cNvPr id="16" name="Google Shape;1957;p54">
            <a:extLst>
              <a:ext uri="{FF2B5EF4-FFF2-40B4-BE49-F238E27FC236}">
                <a16:creationId xmlns:a16="http://schemas.microsoft.com/office/drawing/2014/main" id="{771E36B4-F12C-8B47-6BCC-A077D1B56D41}"/>
              </a:ext>
            </a:extLst>
          </p:cNvPr>
          <p:cNvSpPr txBox="1">
            <a:spLocks/>
          </p:cNvSpPr>
          <p:nvPr/>
        </p:nvSpPr>
        <p:spPr>
          <a:xfrm>
            <a:off x="2884534" y="1157861"/>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Hyperbolic Geometry</a:t>
            </a:r>
          </a:p>
        </p:txBody>
      </p:sp>
      <p:sp>
        <p:nvSpPr>
          <p:cNvPr id="17" name="Google Shape;1957;p54">
            <a:extLst>
              <a:ext uri="{FF2B5EF4-FFF2-40B4-BE49-F238E27FC236}">
                <a16:creationId xmlns:a16="http://schemas.microsoft.com/office/drawing/2014/main" id="{ED1A8A54-7DD3-C370-D753-0FABF4CB662A}"/>
              </a:ext>
            </a:extLst>
          </p:cNvPr>
          <p:cNvSpPr txBox="1">
            <a:spLocks/>
          </p:cNvSpPr>
          <p:nvPr/>
        </p:nvSpPr>
        <p:spPr>
          <a:xfrm>
            <a:off x="3007733" y="4392568"/>
            <a:ext cx="1527300" cy="352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DISKNET</a:t>
            </a:r>
          </a:p>
        </p:txBody>
      </p:sp>
      <p:sp>
        <p:nvSpPr>
          <p:cNvPr id="18" name="Google Shape;1957;p54">
            <a:extLst>
              <a:ext uri="{FF2B5EF4-FFF2-40B4-BE49-F238E27FC236}">
                <a16:creationId xmlns:a16="http://schemas.microsoft.com/office/drawing/2014/main" id="{8B9E4538-5451-EEF5-0596-45A43EE655F9}"/>
              </a:ext>
            </a:extLst>
          </p:cNvPr>
          <p:cNvSpPr txBox="1">
            <a:spLocks/>
          </p:cNvSpPr>
          <p:nvPr/>
        </p:nvSpPr>
        <p:spPr>
          <a:xfrm>
            <a:off x="1676904" y="7034280"/>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Anomaly</a:t>
            </a:r>
          </a:p>
          <a:p>
            <a:pPr algn="ctr"/>
            <a:r>
              <a:rPr lang="en-US" sz="1400" kern="0" dirty="0"/>
              <a:t>Detection</a:t>
            </a:r>
          </a:p>
        </p:txBody>
      </p:sp>
      <p:sp>
        <p:nvSpPr>
          <p:cNvPr id="60" name="Google Shape;1957;p54">
            <a:extLst>
              <a:ext uri="{FF2B5EF4-FFF2-40B4-BE49-F238E27FC236}">
                <a16:creationId xmlns:a16="http://schemas.microsoft.com/office/drawing/2014/main" id="{17AA5C33-1AB5-F120-AF4F-918E116A2758}"/>
              </a:ext>
            </a:extLst>
          </p:cNvPr>
          <p:cNvSpPr txBox="1">
            <a:spLocks/>
          </p:cNvSpPr>
          <p:nvPr/>
        </p:nvSpPr>
        <p:spPr>
          <a:xfrm>
            <a:off x="3059948" y="2281333"/>
            <a:ext cx="1527300" cy="352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Properties</a:t>
            </a:r>
          </a:p>
        </p:txBody>
      </p:sp>
      <p:sp>
        <p:nvSpPr>
          <p:cNvPr id="62" name="Google Shape;1957;p54">
            <a:extLst>
              <a:ext uri="{FF2B5EF4-FFF2-40B4-BE49-F238E27FC236}">
                <a16:creationId xmlns:a16="http://schemas.microsoft.com/office/drawing/2014/main" id="{A283F0DC-5456-057D-B84E-D8D5EE029CAA}"/>
              </a:ext>
            </a:extLst>
          </p:cNvPr>
          <p:cNvSpPr txBox="1">
            <a:spLocks/>
          </p:cNvSpPr>
          <p:nvPr/>
        </p:nvSpPr>
        <p:spPr>
          <a:xfrm>
            <a:off x="3244620" y="3248139"/>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solidFill>
                  <a:schemeClr val="tx2"/>
                </a:solidFill>
              </a:rPr>
              <a:t>Mathematical Tools</a:t>
            </a:r>
          </a:p>
        </p:txBody>
      </p:sp>
      <mc:AlternateContent xmlns:mc="http://schemas.openxmlformats.org/markup-compatibility/2006" xmlns:a14="http://schemas.microsoft.com/office/drawing/2010/main">
        <mc:Choice Requires="a14">
          <p:sp>
            <p:nvSpPr>
              <p:cNvPr id="7" name="Google Shape;1961;p54">
                <a:extLst>
                  <a:ext uri="{FF2B5EF4-FFF2-40B4-BE49-F238E27FC236}">
                    <a16:creationId xmlns:a16="http://schemas.microsoft.com/office/drawing/2014/main" id="{A1EB1B0A-8A62-68C5-D7ED-35DE1242EB98}"/>
                  </a:ext>
                </a:extLst>
              </p:cNvPr>
              <p:cNvSpPr txBox="1">
                <a:spLocks/>
              </p:cNvSpPr>
              <p:nvPr/>
            </p:nvSpPr>
            <p:spPr>
              <a:xfrm>
                <a:off x="5021146" y="293091"/>
                <a:ext cx="7170854" cy="36563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spcBef>
                    <a:spcPts val="125"/>
                  </a:spcBef>
                  <a:spcAft>
                    <a:spcPts val="125"/>
                  </a:spcAft>
                  <a:buClr>
                    <a:schemeClr val="tx2"/>
                  </a:buClr>
                  <a:buNone/>
                </a:pPr>
                <a:r>
                  <a:rPr lang="en-US" sz="2800" b="1" i="0" u="none" strike="noStrike" dirty="0">
                    <a:solidFill>
                      <a:schemeClr val="accent1"/>
                    </a:solidFill>
                    <a:effectLst/>
                    <a:latin typeface="DM Sans" pitchFamily="2" charset="0"/>
                  </a:rPr>
                  <a:t>Mathematical Tools for Our Framework:</a:t>
                </a:r>
                <a:endParaRPr lang="en-US" sz="2400" b="1" i="0" u="none" strike="noStrike" dirty="0">
                  <a:solidFill>
                    <a:srgbClr val="FFFFFF"/>
                  </a:solidFill>
                  <a:effectLst/>
                  <a:latin typeface="DM Sans" pitchFamily="2" charset="0"/>
                </a:endParaRPr>
              </a:p>
              <a:p>
                <a:pPr fontAlgn="base">
                  <a:lnSpc>
                    <a:spcPct val="150000"/>
                  </a:lnSpc>
                  <a:spcBef>
                    <a:spcPts val="125"/>
                  </a:spcBef>
                  <a:spcAft>
                    <a:spcPts val="125"/>
                  </a:spcAft>
                  <a:buClr>
                    <a:schemeClr val="tx2"/>
                  </a:buClr>
                  <a:buFont typeface="Wingdings" panose="05000000000000000000" pitchFamily="2" charset="2"/>
                  <a:buChar char="q"/>
                </a:pPr>
                <a14:m>
                  <m:oMath xmlns:m="http://schemas.openxmlformats.org/officeDocument/2006/math">
                    <m:sSup>
                      <m:sSupPr>
                        <m:ctrlPr>
                          <a:rPr lang="en-US" sz="2000" b="0" i="1" u="none" strike="noStrike" smtClean="0">
                            <a:solidFill>
                              <a:srgbClr val="FFFFFF"/>
                            </a:solidFill>
                            <a:effectLst/>
                            <a:latin typeface="Cambria Math" panose="02040503050406030204" pitchFamily="18" charset="0"/>
                          </a:rPr>
                        </m:ctrlPr>
                      </m:sSupPr>
                      <m:e>
                        <m:r>
                          <a:rPr lang="en-US" sz="2000" b="0" i="1" u="none" strike="noStrike" smtClean="0">
                            <a:solidFill>
                              <a:srgbClr val="FFFFFF"/>
                            </a:solidFill>
                            <a:effectLst/>
                            <a:latin typeface="Cambria Math" panose="02040503050406030204" pitchFamily="18" charset="0"/>
                          </a:rPr>
                          <m:t>𝐻</m:t>
                        </m:r>
                      </m:e>
                      <m:sup>
                        <m:r>
                          <a:rPr lang="en-US" sz="2000" b="0" i="1" u="none" strike="noStrike" smtClean="0">
                            <a:solidFill>
                              <a:srgbClr val="FFFFFF"/>
                            </a:solidFill>
                            <a:effectLst/>
                            <a:latin typeface="Cambria Math" panose="02040503050406030204" pitchFamily="18" charset="0"/>
                          </a:rPr>
                          <m:t> </m:t>
                        </m:r>
                        <m:r>
                          <a:rPr lang="en-US" sz="2000" b="0" i="1" u="none" strike="noStrike" smtClean="0">
                            <a:solidFill>
                              <a:srgbClr val="FFFFFF"/>
                            </a:solidFill>
                            <a:effectLst/>
                            <a:latin typeface="Cambria Math" panose="02040503050406030204" pitchFamily="18" charset="0"/>
                          </a:rPr>
                          <m:t>𝑛</m:t>
                        </m:r>
                        <m:r>
                          <a:rPr lang="en-US" sz="2000" b="0" i="1" u="none" strike="noStrike" smtClean="0">
                            <a:solidFill>
                              <a:srgbClr val="FFFFFF"/>
                            </a:solidFill>
                            <a:effectLst/>
                            <a:latin typeface="Cambria Math" panose="02040503050406030204" pitchFamily="18" charset="0"/>
                          </a:rPr>
                          <m:t>,</m:t>
                        </m:r>
                        <m:r>
                          <a:rPr lang="en-US" sz="2000" b="0" i="1" u="none" strike="noStrike" smtClean="0">
                            <a:solidFill>
                              <a:srgbClr val="FFFFFF"/>
                            </a:solidFill>
                            <a:effectLst/>
                            <a:latin typeface="Cambria Math" panose="02040503050406030204" pitchFamily="18" charset="0"/>
                          </a:rPr>
                          <m:t>𝑐</m:t>
                        </m:r>
                      </m:sup>
                    </m:sSup>
                    <m:r>
                      <a:rPr lang="en-US" sz="2000" b="0" i="1" u="none" strike="noStrike" smtClean="0">
                        <a:solidFill>
                          <a:srgbClr val="FFFFFF"/>
                        </a:solidFill>
                        <a:effectLst/>
                        <a:latin typeface="Cambria Math" panose="02040503050406030204" pitchFamily="18" charset="0"/>
                      </a:rPr>
                      <m:t>=</m:t>
                    </m:r>
                    <m:d>
                      <m:dPr>
                        <m:begChr m:val="{"/>
                        <m:endChr m:val="|"/>
                        <m:ctrlPr>
                          <a:rPr lang="en-US" sz="2000" b="0" i="1" u="none" strike="noStrike" smtClean="0">
                            <a:solidFill>
                              <a:srgbClr val="FFFFFF"/>
                            </a:solidFill>
                            <a:effectLst/>
                            <a:latin typeface="Cambria Math" panose="02040503050406030204" pitchFamily="18" charset="0"/>
                          </a:rPr>
                        </m:ctrlPr>
                      </m:dPr>
                      <m:e>
                        <m:r>
                          <a:rPr lang="en-US" sz="2000" b="0" i="1" u="none" strike="noStrike" smtClean="0">
                            <a:solidFill>
                              <a:srgbClr val="FFFFFF"/>
                            </a:solidFill>
                            <a:effectLst/>
                            <a:latin typeface="Cambria Math" panose="02040503050406030204" pitchFamily="18" charset="0"/>
                          </a:rPr>
                          <m:t> </m:t>
                        </m:r>
                        <m:r>
                          <a:rPr lang="en-US" sz="2000" b="0" i="1" u="none" strike="noStrike" smtClean="0">
                            <a:solidFill>
                              <a:srgbClr val="FFFFFF"/>
                            </a:solidFill>
                            <a:effectLst/>
                            <a:latin typeface="Cambria Math" panose="02040503050406030204" pitchFamily="18" charset="0"/>
                          </a:rPr>
                          <m:t>𝑥</m:t>
                        </m:r>
                        <m:r>
                          <a:rPr lang="en-US" sz="2000" b="0" i="1" u="none" strike="noStrike" smtClean="0">
                            <a:solidFill>
                              <a:srgbClr val="FFFFFF"/>
                            </a:solidFill>
                            <a:effectLst/>
                            <a:latin typeface="Cambria Math" panose="02040503050406030204" pitchFamily="18" charset="0"/>
                          </a:rPr>
                          <m:t> ∈ </m:t>
                        </m:r>
                        <m:sSup>
                          <m:sSupPr>
                            <m:ctrlPr>
                              <a:rPr lang="en-US" sz="2000" b="0" i="1" u="none" strike="noStrike" smtClean="0">
                                <a:solidFill>
                                  <a:srgbClr val="FFFFFF"/>
                                </a:solidFill>
                                <a:effectLst/>
                                <a:latin typeface="Cambria Math" panose="02040503050406030204" pitchFamily="18" charset="0"/>
                                <a:ea typeface="Cambria Math" panose="02040503050406030204" pitchFamily="18" charset="0"/>
                              </a:rPr>
                            </m:ctrlPr>
                          </m:sSupPr>
                          <m:e>
                            <m:r>
                              <a:rPr lang="en-US" sz="2000" b="0" i="1" u="none" strike="noStrike" smtClean="0">
                                <a:solidFill>
                                  <a:srgbClr val="FFFFFF"/>
                                </a:solidFill>
                                <a:effectLst/>
                                <a:latin typeface="Cambria Math" panose="02040503050406030204" pitchFamily="18" charset="0"/>
                                <a:ea typeface="Cambria Math" panose="02040503050406030204" pitchFamily="18" charset="0"/>
                              </a:rPr>
                              <m:t>ℝ</m:t>
                            </m:r>
                          </m:e>
                          <m:sup>
                            <m:r>
                              <a:rPr lang="en-US" sz="2000" b="0" i="1" u="none" strike="noStrike" smtClean="0">
                                <a:solidFill>
                                  <a:srgbClr val="FFFFFF"/>
                                </a:solidFill>
                                <a:effectLst/>
                                <a:latin typeface="Cambria Math" panose="02040503050406030204" pitchFamily="18" charset="0"/>
                                <a:ea typeface="Cambria Math" panose="02040503050406030204" pitchFamily="18" charset="0"/>
                              </a:rPr>
                              <m:t> </m:t>
                            </m:r>
                            <m:r>
                              <a:rPr lang="en-US" sz="2000" b="0" i="1" u="none" strike="noStrike" smtClean="0">
                                <a:solidFill>
                                  <a:srgbClr val="FFFFFF"/>
                                </a:solidFill>
                                <a:effectLst/>
                                <a:latin typeface="Cambria Math" panose="02040503050406030204" pitchFamily="18" charset="0"/>
                                <a:ea typeface="Cambria Math" panose="02040503050406030204" pitchFamily="18" charset="0"/>
                              </a:rPr>
                              <m:t>𝑛</m:t>
                            </m:r>
                          </m:sup>
                        </m:sSup>
                        <m:r>
                          <a:rPr lang="en-US" sz="2000" b="0" i="1" u="none" strike="noStrike" smtClean="0">
                            <a:solidFill>
                              <a:srgbClr val="FFFFFF"/>
                            </a:solidFill>
                            <a:effectLst/>
                            <a:latin typeface="Cambria Math" panose="02040503050406030204" pitchFamily="18" charset="0"/>
                            <a:ea typeface="Cambria Math" panose="02040503050406030204" pitchFamily="18" charset="0"/>
                          </a:rPr>
                          <m:t> </m:t>
                        </m:r>
                      </m:e>
                    </m:d>
                    <m:r>
                      <a:rPr lang="en-US" sz="2000" b="0" i="1" u="none" strike="noStrike" smtClean="0">
                        <a:solidFill>
                          <a:srgbClr val="FFFFFF"/>
                        </a:solidFill>
                        <a:effectLst/>
                        <a:latin typeface="Cambria Math" panose="02040503050406030204" pitchFamily="18" charset="0"/>
                        <a:ea typeface="Cambria Math" panose="02040503050406030204" pitchFamily="18" charset="0"/>
                      </a:rPr>
                      <m:t>  </m:t>
                    </m:r>
                    <m:d>
                      <m:dPr>
                        <m:begChr m:val="‖"/>
                        <m:endChr m:val="‖"/>
                        <m:ctrlPr>
                          <a:rPr lang="en-US" sz="2000" b="0" i="1" u="none" strike="noStrike" smtClean="0">
                            <a:solidFill>
                              <a:srgbClr val="FFFFFF"/>
                            </a:solidFill>
                            <a:effectLst/>
                            <a:latin typeface="Cambria Math" panose="02040503050406030204" pitchFamily="18" charset="0"/>
                            <a:ea typeface="Cambria Math" panose="02040503050406030204" pitchFamily="18" charset="0"/>
                          </a:rPr>
                        </m:ctrlPr>
                      </m:dPr>
                      <m:e>
                        <m:r>
                          <a:rPr lang="en-US" sz="2000" b="0" i="1" u="none" strike="noStrike" smtClean="0">
                            <a:solidFill>
                              <a:srgbClr val="FFFFFF"/>
                            </a:solidFill>
                            <a:effectLst/>
                            <a:latin typeface="Cambria Math" panose="02040503050406030204" pitchFamily="18" charset="0"/>
                            <a:ea typeface="Cambria Math" panose="02040503050406030204" pitchFamily="18" charset="0"/>
                          </a:rPr>
                          <m:t>𝑥</m:t>
                        </m:r>
                      </m:e>
                    </m:d>
                    <m:r>
                      <a:rPr lang="en-US" sz="2000" b="0" i="1" u="none" strike="noStrike" smtClean="0">
                        <a:solidFill>
                          <a:srgbClr val="FFFFFF"/>
                        </a:solidFill>
                        <a:effectLst/>
                        <a:latin typeface="Cambria Math" panose="02040503050406030204" pitchFamily="18" charset="0"/>
                        <a:ea typeface="Cambria Math" panose="02040503050406030204" pitchFamily="18" charset="0"/>
                      </a:rPr>
                      <m:t>&lt;</m:t>
                    </m:r>
                    <m:f>
                      <m:fPr>
                        <m:ctrlPr>
                          <a:rPr lang="en-US" sz="2000" b="0" i="1" u="none" strike="noStrike" smtClean="0">
                            <a:solidFill>
                              <a:srgbClr val="FFFFFF"/>
                            </a:solidFill>
                            <a:effectLst/>
                            <a:latin typeface="Cambria Math" panose="02040503050406030204" pitchFamily="18" charset="0"/>
                            <a:ea typeface="Cambria Math" panose="02040503050406030204" pitchFamily="18" charset="0"/>
                          </a:rPr>
                        </m:ctrlPr>
                      </m:fPr>
                      <m:num>
                        <m:r>
                          <a:rPr lang="en-US" sz="2000" b="0" i="1" u="none" strike="noStrike" smtClean="0">
                            <a:solidFill>
                              <a:srgbClr val="FFFFFF"/>
                            </a:solidFill>
                            <a:effectLst/>
                            <a:latin typeface="Cambria Math" panose="02040503050406030204" pitchFamily="18" charset="0"/>
                            <a:ea typeface="Cambria Math" panose="02040503050406030204" pitchFamily="18" charset="0"/>
                          </a:rPr>
                          <m:t>1</m:t>
                        </m:r>
                      </m:num>
                      <m:den>
                        <m:rad>
                          <m:radPr>
                            <m:degHide m:val="on"/>
                            <m:ctrlPr>
                              <a:rPr lang="en-US" sz="2000" b="0" i="1" u="none" strike="noStrike" smtClean="0">
                                <a:solidFill>
                                  <a:srgbClr val="FFFFFF"/>
                                </a:solidFill>
                                <a:effectLst/>
                                <a:latin typeface="Cambria Math" panose="02040503050406030204" pitchFamily="18" charset="0"/>
                                <a:ea typeface="Cambria Math" panose="02040503050406030204" pitchFamily="18" charset="0"/>
                              </a:rPr>
                            </m:ctrlPr>
                          </m:radPr>
                          <m:deg/>
                          <m:e>
                            <m:d>
                              <m:dPr>
                                <m:begChr m:val="|"/>
                                <m:endChr m:val="|"/>
                                <m:ctrlPr>
                                  <a:rPr lang="en-US" sz="2000" b="0" i="1" u="none" strike="noStrike" smtClean="0">
                                    <a:solidFill>
                                      <a:srgbClr val="FFFFFF"/>
                                    </a:solidFill>
                                    <a:effectLst/>
                                    <a:latin typeface="Cambria Math" panose="02040503050406030204" pitchFamily="18" charset="0"/>
                                    <a:ea typeface="Cambria Math" panose="02040503050406030204" pitchFamily="18" charset="0"/>
                                  </a:rPr>
                                </m:ctrlPr>
                              </m:dPr>
                              <m:e>
                                <m:r>
                                  <a:rPr lang="en-US" sz="2000" b="0" i="1" u="none" strike="noStrike" smtClean="0">
                                    <a:solidFill>
                                      <a:srgbClr val="FFFFFF"/>
                                    </a:solidFill>
                                    <a:effectLst/>
                                    <a:latin typeface="Cambria Math" panose="02040503050406030204" pitchFamily="18" charset="0"/>
                                    <a:ea typeface="Cambria Math" panose="02040503050406030204" pitchFamily="18" charset="0"/>
                                  </a:rPr>
                                  <m:t>𝑐</m:t>
                                </m:r>
                              </m:e>
                            </m:d>
                          </m:e>
                        </m:rad>
                      </m:den>
                    </m:f>
                    <m:r>
                      <a:rPr lang="en-US" sz="2000" b="0" i="1" u="none" strike="noStrike" smtClean="0">
                        <a:solidFill>
                          <a:srgbClr val="FFFFFF"/>
                        </a:solidFill>
                        <a:effectLst/>
                        <a:latin typeface="Cambria Math" panose="02040503050406030204" pitchFamily="18" charset="0"/>
                      </a:rPr>
                      <m:t>}</m:t>
                    </m:r>
                  </m:oMath>
                </a14:m>
                <a:r>
                  <a:rPr lang="en-US" sz="2000" dirty="0">
                    <a:solidFill>
                      <a:schemeClr val="bg1"/>
                    </a:solidFill>
                  </a:rPr>
                  <a:t> </a:t>
                </a:r>
                <a14:m>
                  <m:oMath xmlns:m="http://schemas.openxmlformats.org/officeDocument/2006/math">
                    <m:r>
                      <a:rPr lang="en-US" sz="2000" i="1">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&lt;</m:t>
                    </m:r>
                    <m:r>
                      <a:rPr lang="en-US" sz="2000" i="1">
                        <a:solidFill>
                          <a:schemeClr val="bg1"/>
                        </a:solidFill>
                        <a:latin typeface="Cambria Math" panose="02040503050406030204" pitchFamily="18" charset="0"/>
                      </a:rPr>
                      <m:t>0</m:t>
                    </m:r>
                  </m:oMath>
                </a14:m>
                <a:endParaRPr lang="en-US" sz="2400" baseline="-25000" dirty="0">
                  <a:solidFill>
                    <a:schemeClr val="bg1"/>
                  </a:solidFill>
                  <a:latin typeface="DM Sans" pitchFamily="2" charset="0"/>
                </a:endParaRPr>
              </a:p>
              <a:p>
                <a:pPr fontAlgn="base">
                  <a:lnSpc>
                    <a:spcPct val="150000"/>
                  </a:lnSpc>
                  <a:spcBef>
                    <a:spcPts val="125"/>
                  </a:spcBef>
                  <a:spcAft>
                    <a:spcPts val="125"/>
                  </a:spcAft>
                  <a:buClr>
                    <a:schemeClr val="tx2"/>
                  </a:buClr>
                  <a:buFont typeface="Wingdings" panose="05000000000000000000" pitchFamily="2" charset="2"/>
                  <a:buChar char="q"/>
                </a:pPr>
                <a14:m>
                  <m:oMath xmlns:m="http://schemas.openxmlformats.org/officeDocument/2006/math">
                    <m:sSubSup>
                      <m:sSubSupPr>
                        <m:ctrlPr>
                          <a:rPr lang="en-US" sz="2000" i="1" smtClean="0">
                            <a:solidFill>
                              <a:schemeClr val="bg1"/>
                            </a:solidFill>
                            <a:latin typeface="Cambria Math" panose="02040503050406030204" pitchFamily="18" charset="0"/>
                          </a:rPr>
                        </m:ctrlPr>
                      </m:sSubSupPr>
                      <m:e>
                        <m:r>
                          <a:rPr lang="en-US" sz="2000" i="1">
                            <a:solidFill>
                              <a:schemeClr val="bg1"/>
                            </a:solidFill>
                            <a:latin typeface="Cambria Math" panose="02040503050406030204" pitchFamily="18" charset="0"/>
                          </a:rPr>
                          <m:t>𝑑</m:t>
                        </m:r>
                      </m:e>
                      <m:sub>
                        <m:r>
                          <a:rPr lang="en-US" sz="2000" i="1">
                            <a:solidFill>
                              <a:schemeClr val="bg1"/>
                            </a:solidFill>
                            <a:latin typeface="Cambria Math" panose="02040503050406030204" pitchFamily="18" charset="0"/>
                          </a:rPr>
                          <m:t>𝐻</m:t>
                        </m:r>
                      </m:sub>
                      <m:sup>
                        <m:r>
                          <a:rPr lang="en-US" sz="2000" i="1">
                            <a:solidFill>
                              <a:schemeClr val="bg1"/>
                            </a:solidFill>
                            <a:latin typeface="Cambria Math" panose="02040503050406030204" pitchFamily="18" charset="0"/>
                          </a:rPr>
                          <m:t>𝑐</m:t>
                        </m:r>
                      </m:sup>
                    </m:sSubSup>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𝑦</m:t>
                        </m:r>
                      </m:e>
                    </m:d>
                    <m:r>
                      <a:rPr lang="en-US" sz="2000" i="1">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1</m:t>
                        </m:r>
                      </m:num>
                      <m:den>
                        <m:rad>
                          <m:radPr>
                            <m:degHide m:val="on"/>
                            <m:ctrlPr>
                              <a:rPr lang="en-US" sz="2000" i="1">
                                <a:solidFill>
                                  <a:schemeClr val="bg1"/>
                                </a:solidFill>
                                <a:latin typeface="Cambria Math" panose="02040503050406030204" pitchFamily="18" charset="0"/>
                              </a:rPr>
                            </m:ctrlPr>
                          </m:radPr>
                          <m:deg/>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𝑐</m:t>
                                </m:r>
                              </m:e>
                            </m:d>
                          </m:e>
                        </m:rad>
                      </m:den>
                    </m:f>
                    <m:r>
                      <a:rPr lang="en-US" sz="2000" i="1">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𝑎𝑟𝑐𝑐𝑜𝑠</m:t>
                    </m:r>
                    <m:r>
                      <a:rPr lang="en-US" sz="2000" b="0" i="1" smtClean="0">
                        <a:solidFill>
                          <a:schemeClr val="bg1"/>
                        </a:solidFill>
                        <a:latin typeface="Cambria Math" panose="02040503050406030204" pitchFamily="18" charset="0"/>
                      </a:rPr>
                      <m:t>h</m:t>
                    </m:r>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2</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𝑦</m:t>
                                    </m:r>
                                  </m:e>
                                </m:d>
                              </m:e>
                              <m:sup>
                                <m:r>
                                  <a:rPr lang="en-US" sz="2000" i="1">
                                    <a:solidFill>
                                      <a:schemeClr val="bg1"/>
                                    </a:solidFill>
                                    <a:latin typeface="Cambria Math" panose="02040503050406030204" pitchFamily="18" charset="0"/>
                                  </a:rPr>
                                  <m:t>2</m:t>
                                </m:r>
                              </m:sup>
                            </m:sSup>
                          </m:num>
                          <m:den>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𝑐</m:t>
                                </m:r>
                                <m:sSup>
                                  <m:sSupPr>
                                    <m:ctrlPr>
                                      <a:rPr lang="en-US" sz="2000" i="1">
                                        <a:solidFill>
                                          <a:schemeClr val="bg1"/>
                                        </a:solidFill>
                                        <a:latin typeface="Cambria Math" panose="02040503050406030204" pitchFamily="18" charset="0"/>
                                      </a:rPr>
                                    </m:ctrlPr>
                                  </m:sSupPr>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e>
                                    </m:d>
                                  </m:e>
                                  <m:sup>
                                    <m:r>
                                      <a:rPr lang="en-US" sz="2000" i="1">
                                        <a:solidFill>
                                          <a:schemeClr val="bg1"/>
                                        </a:solidFill>
                                        <a:latin typeface="Cambria Math" panose="02040503050406030204" pitchFamily="18" charset="0"/>
                                      </a:rPr>
                                      <m:t>2</m:t>
                                    </m:r>
                                  </m:sup>
                                </m:sSup>
                              </m:e>
                            </m:d>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𝑐</m:t>
                                </m:r>
                                <m:sSup>
                                  <m:sSupPr>
                                    <m:ctrlPr>
                                      <a:rPr lang="en-US" sz="2000" i="1">
                                        <a:solidFill>
                                          <a:schemeClr val="bg1"/>
                                        </a:solidFill>
                                        <a:latin typeface="Cambria Math" panose="02040503050406030204" pitchFamily="18" charset="0"/>
                                      </a:rPr>
                                    </m:ctrlPr>
                                  </m:sSupPr>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𝑦</m:t>
                                        </m:r>
                                      </m:e>
                                    </m:d>
                                  </m:e>
                                  <m:sup>
                                    <m:r>
                                      <a:rPr lang="en-US" sz="2000" i="1">
                                        <a:solidFill>
                                          <a:schemeClr val="bg1"/>
                                        </a:solidFill>
                                        <a:latin typeface="Cambria Math" panose="02040503050406030204" pitchFamily="18" charset="0"/>
                                      </a:rPr>
                                      <m:t>2</m:t>
                                    </m:r>
                                  </m:sup>
                                </m:sSup>
                              </m:e>
                            </m:d>
                          </m:den>
                        </m:f>
                      </m:e>
                    </m:d>
                    <m:r>
                      <a:rPr lang="en-US" sz="2000" i="1">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&lt;</m:t>
                    </m:r>
                    <m:r>
                      <a:rPr lang="en-US" sz="2000" i="1">
                        <a:solidFill>
                          <a:schemeClr val="bg1"/>
                        </a:solidFill>
                        <a:latin typeface="Cambria Math" panose="02040503050406030204" pitchFamily="18" charset="0"/>
                      </a:rPr>
                      <m:t>0</m:t>
                    </m:r>
                  </m:oMath>
                </a14:m>
                <a:endParaRPr lang="en-US" sz="2400" b="0" i="0" u="none" strike="noStrike" baseline="-25000" dirty="0">
                  <a:solidFill>
                    <a:schemeClr val="bg1"/>
                  </a:solidFill>
                  <a:effectLst/>
                  <a:latin typeface="DM Sans" pitchFamily="2" charset="0"/>
                </a:endParaRPr>
              </a:p>
              <a:p>
                <a:pPr fontAlgn="base">
                  <a:lnSpc>
                    <a:spcPct val="150000"/>
                  </a:lnSpc>
                  <a:spcBef>
                    <a:spcPts val="125"/>
                  </a:spcBef>
                  <a:spcAft>
                    <a:spcPts val="125"/>
                  </a:spcAft>
                  <a:buClr>
                    <a:schemeClr val="tx2"/>
                  </a:buClr>
                  <a:buFont typeface="Wingdings" panose="05000000000000000000" pitchFamily="2" charset="2"/>
                  <a:buChar char="q"/>
                </a:pPr>
                <a14:m>
                  <m:oMath xmlns:m="http://schemas.openxmlformats.org/officeDocument/2006/math">
                    <m:r>
                      <a:rPr lang="en-US" sz="2000" i="1" smtClean="0">
                        <a:solidFill>
                          <a:schemeClr val="bg1"/>
                        </a:solidFill>
                        <a:latin typeface="Cambria Math" panose="02040503050406030204" pitchFamily="18" charset="0"/>
                      </a:rPr>
                      <m:t>𝑥</m:t>
                    </m:r>
                    <m:sSub>
                      <m:sSubPr>
                        <m:ctrlPr>
                          <a:rPr lang="en-US" sz="2000" i="1">
                            <a:solidFill>
                              <a:schemeClr val="bg1"/>
                            </a:solidFill>
                            <a:latin typeface="Cambria Math" panose="02040503050406030204" pitchFamily="18" charset="0"/>
                          </a:rPr>
                        </m:ctrlPr>
                      </m:sSubPr>
                      <m:e>
                        <m:r>
                          <a:rPr lang="en-US" sz="2000">
                            <a:solidFill>
                              <a:schemeClr val="bg1"/>
                            </a:solidFill>
                            <a:latin typeface="Cambria Math" panose="02040503050406030204" pitchFamily="18" charset="0"/>
                          </a:rPr>
                          <m:t>⊕</m:t>
                        </m:r>
                      </m:e>
                      <m:sub>
                        <m:r>
                          <a:rPr lang="en-US" sz="2000" i="1">
                            <a:solidFill>
                              <a:schemeClr val="bg1"/>
                            </a:solidFill>
                            <a:latin typeface="Cambria Math" panose="02040503050406030204" pitchFamily="18" charset="0"/>
                          </a:rPr>
                          <m:t>𝑐</m:t>
                        </m:r>
                      </m:sub>
                    </m:sSub>
                    <m:r>
                      <a:rPr lang="en-US" sz="2000" i="1">
                        <a:solidFill>
                          <a:schemeClr val="bg1"/>
                        </a:solidFill>
                        <a:latin typeface="Cambria Math" panose="02040503050406030204" pitchFamily="18" charset="0"/>
                      </a:rPr>
                      <m:t>𝑦</m:t>
                    </m:r>
                    <m:r>
                      <a:rPr lang="en-US" sz="2000" i="1">
                        <a:solidFill>
                          <a:schemeClr val="bg1"/>
                        </a:solidFill>
                        <a:latin typeface="Cambria Math" panose="02040503050406030204" pitchFamily="18" charset="0"/>
                      </a:rPr>
                      <m:t>=</m:t>
                    </m:r>
                    <m:d>
                      <m:dPr>
                        <m:ctrlPr>
                          <a:rPr lang="en-US" sz="2000" i="1">
                            <a:solidFill>
                              <a:schemeClr val="bg1"/>
                            </a:solidFill>
                            <a:latin typeface="Cambria Math" panose="02040503050406030204" pitchFamily="18" charset="0"/>
                          </a:rPr>
                        </m:ctrlPr>
                      </m:dPr>
                      <m:e>
                        <m:f>
                          <m:fPr>
                            <m:ctrlPr>
                              <a:rPr lang="en-US" sz="2000" i="1">
                                <a:solidFill>
                                  <a:schemeClr val="bg1"/>
                                </a:solidFill>
                                <a:latin typeface="Cambria Math" panose="02040503050406030204" pitchFamily="18" charset="0"/>
                              </a:rPr>
                            </m:ctrlPr>
                          </m:fPr>
                          <m:num>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2</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m:t>
                                </m:r>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𝑦</m:t>
                                    </m:r>
                                  </m:e>
                                </m:d>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𝑦</m:t>
                                        </m:r>
                                      </m:e>
                                    </m:d>
                                  </m:e>
                                  <m:sup>
                                    <m:r>
                                      <a:rPr lang="en-US" sz="2000" i="1">
                                        <a:solidFill>
                                          <a:schemeClr val="bg1"/>
                                        </a:solidFill>
                                        <a:latin typeface="Cambria Math" panose="02040503050406030204" pitchFamily="18" charset="0"/>
                                      </a:rPr>
                                      <m:t>2</m:t>
                                    </m:r>
                                  </m:sup>
                                </m:sSup>
                              </m:e>
                            </m:d>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m:t>
                            </m:r>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e>
                                    </m:d>
                                  </m:e>
                                  <m:sup>
                                    <m:r>
                                      <a:rPr lang="en-US" sz="2000" i="1">
                                        <a:solidFill>
                                          <a:schemeClr val="bg1"/>
                                        </a:solidFill>
                                        <a:latin typeface="Cambria Math" panose="02040503050406030204" pitchFamily="18" charset="0"/>
                                      </a:rPr>
                                      <m:t>2</m:t>
                                    </m:r>
                                  </m:sup>
                                </m:sSup>
                              </m:e>
                            </m:d>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𝑦</m:t>
                            </m:r>
                          </m:num>
                          <m:den>
                            <m:r>
                              <a:rPr lang="en-US" sz="2000" i="1">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2</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m:t>
                            </m:r>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𝑦</m:t>
                                </m:r>
                              </m:e>
                            </m:d>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panose="02040503050406030204" pitchFamily="18" charset="0"/>
                                  </a:rPr>
                                  <m:t>𝑐</m:t>
                                </m:r>
                              </m:e>
                              <m:sup>
                                <m:r>
                                  <a:rPr lang="en-US" sz="2000" i="1">
                                    <a:solidFill>
                                      <a:schemeClr val="bg1"/>
                                    </a:solidFill>
                                    <a:latin typeface="Cambria Math" panose="02040503050406030204" pitchFamily="18" charset="0"/>
                                  </a:rPr>
                                  <m:t>2</m:t>
                                </m:r>
                              </m:sup>
                            </m:sSup>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e>
                                </m:d>
                              </m:e>
                              <m:sup>
                                <m:r>
                                  <a:rPr lang="en-US" sz="2000" i="1">
                                    <a:solidFill>
                                      <a:schemeClr val="bg1"/>
                                    </a:solidFill>
                                    <a:latin typeface="Cambria Math" panose="02040503050406030204" pitchFamily="18" charset="0"/>
                                  </a:rPr>
                                  <m:t>2</m:t>
                                </m:r>
                              </m:sup>
                            </m:sSup>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𝑦</m:t>
                                    </m:r>
                                  </m:e>
                                </m:d>
                              </m:e>
                              <m:sup>
                                <m:r>
                                  <a:rPr lang="en-US" sz="2000" i="1">
                                    <a:solidFill>
                                      <a:schemeClr val="bg1"/>
                                    </a:solidFill>
                                    <a:latin typeface="Cambria Math" panose="02040503050406030204" pitchFamily="18" charset="0"/>
                                  </a:rPr>
                                  <m:t>2</m:t>
                                </m:r>
                              </m:sup>
                            </m:sSup>
                          </m:den>
                        </m:f>
                      </m:e>
                    </m:d>
                    <m:r>
                      <a:rPr lang="en-US" sz="2000" i="1">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&lt;</m:t>
                    </m:r>
                    <m:r>
                      <a:rPr lang="en-US" sz="2000" i="1">
                        <a:solidFill>
                          <a:schemeClr val="bg1"/>
                        </a:solidFill>
                        <a:latin typeface="Cambria Math" panose="02040503050406030204" pitchFamily="18" charset="0"/>
                      </a:rPr>
                      <m:t>0</m:t>
                    </m:r>
                  </m:oMath>
                </a14:m>
                <a:endParaRPr lang="en-US" sz="2000" b="0" i="0" u="none" strike="noStrike" baseline="-25000" dirty="0">
                  <a:solidFill>
                    <a:schemeClr val="bg1"/>
                  </a:solidFill>
                  <a:effectLst/>
                  <a:latin typeface="DM Sans" pitchFamily="2" charset="0"/>
                </a:endParaRPr>
              </a:p>
              <a:p>
                <a:pPr fontAlgn="base">
                  <a:lnSpc>
                    <a:spcPct val="150000"/>
                  </a:lnSpc>
                  <a:spcBef>
                    <a:spcPts val="125"/>
                  </a:spcBef>
                  <a:spcAft>
                    <a:spcPts val="125"/>
                  </a:spcAft>
                  <a:buClr>
                    <a:schemeClr val="tx2"/>
                  </a:buClr>
                  <a:buFont typeface="Wingdings" panose="05000000000000000000" pitchFamily="2" charset="2"/>
                  <a:buChar char="q"/>
                </a:pPr>
                <a14:m>
                  <m:oMath xmlns:m="http://schemas.openxmlformats.org/officeDocument/2006/math">
                    <m:func>
                      <m:funcPr>
                        <m:ctrlPr>
                          <a:rPr lang="en-US" i="1" smtClean="0">
                            <a:solidFill>
                              <a:schemeClr val="bg1"/>
                            </a:solidFill>
                            <a:latin typeface="Cambria Math" panose="02040503050406030204" pitchFamily="18" charset="0"/>
                          </a:rPr>
                        </m:ctrlPr>
                      </m:funcPr>
                      <m:fNa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𝑙𝑜𝑔</m:t>
                            </m:r>
                          </m:e>
                          <m:sub>
                            <m:r>
                              <a:rPr lang="en-US" i="1">
                                <a:solidFill>
                                  <a:schemeClr val="bg1"/>
                                </a:solidFill>
                                <a:latin typeface="Cambria Math" panose="02040503050406030204" pitchFamily="18" charset="0"/>
                              </a:rPr>
                              <m:t>𝑧</m:t>
                            </m:r>
                          </m:sub>
                          <m:sup>
                            <m:r>
                              <a:rPr lang="en-US" i="1">
                                <a:solidFill>
                                  <a:schemeClr val="bg1"/>
                                </a:solidFill>
                                <a:latin typeface="Cambria Math" panose="02040503050406030204" pitchFamily="18" charset="0"/>
                              </a:rPr>
                              <m:t>𝑐</m:t>
                            </m:r>
                          </m:sup>
                        </m:sSubSup>
                      </m:fName>
                      <m:e>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𝜃</m:t>
                                </m:r>
                              </m:e>
                              <m:sup>
                                <m:r>
                                  <a:rPr lang="en-US" i="1">
                                    <a:solidFill>
                                      <a:schemeClr val="bg1"/>
                                    </a:solidFill>
                                    <a:latin typeface="Cambria Math" panose="02040503050406030204" pitchFamily="18" charset="0"/>
                                  </a:rPr>
                                  <m:t>𝐻</m:t>
                                </m:r>
                              </m:sup>
                            </m:sSup>
                          </m:e>
                        </m:d>
                      </m:e>
                    </m:func>
                    <m:r>
                      <a:rPr lang="en-US" i="1">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𝜃</m:t>
                        </m:r>
                      </m:e>
                      <m:sub>
                        <m:r>
                          <a:rPr lang="en-US" i="1">
                            <a:solidFill>
                              <a:schemeClr val="bg1"/>
                            </a:solidFill>
                            <a:latin typeface="Cambria Math" panose="02040503050406030204" pitchFamily="18" charset="0"/>
                          </a:rPr>
                          <m:t>𝑧</m:t>
                        </m:r>
                      </m:sub>
                      <m:sup>
                        <m:r>
                          <a:rPr lang="en-US" i="1">
                            <a:solidFill>
                              <a:schemeClr val="bg1"/>
                            </a:solidFill>
                            <a:latin typeface="Cambria Math" panose="02040503050406030204" pitchFamily="18" charset="0"/>
                          </a:rPr>
                          <m:t>𝐸</m:t>
                        </m:r>
                      </m:sup>
                    </m:sSubSup>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2</m:t>
                        </m:r>
                      </m:num>
                      <m:den>
                        <m:rad>
                          <m:radPr>
                            <m:degHide m:val="on"/>
                            <m:ctrlPr>
                              <a:rPr lang="en-US" i="1">
                                <a:solidFill>
                                  <a:schemeClr val="bg1"/>
                                </a:solidFill>
                                <a:latin typeface="Cambria Math" panose="02040503050406030204" pitchFamily="18" charset="0"/>
                              </a:rPr>
                            </m:ctrlPr>
                          </m:radPr>
                          <m:deg/>
                          <m:e>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𝑐</m:t>
                                </m:r>
                              </m:e>
                            </m:d>
                          </m:e>
                        </m:rad>
                        <m:r>
                          <a:rPr lang="en-US" i="1">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𝜆</m:t>
                            </m:r>
                          </m:e>
                          <m:sub>
                            <m:r>
                              <a:rPr lang="en-US" i="1">
                                <a:solidFill>
                                  <a:schemeClr val="bg1"/>
                                </a:solidFill>
                                <a:latin typeface="Cambria Math" panose="02040503050406030204" pitchFamily="18" charset="0"/>
                              </a:rPr>
                              <m:t>𝑧</m:t>
                            </m:r>
                          </m:sub>
                          <m:sup>
                            <m:r>
                              <a:rPr lang="en-US" i="1">
                                <a:solidFill>
                                  <a:schemeClr val="bg1"/>
                                </a:solidFill>
                                <a:latin typeface="Cambria Math" panose="02040503050406030204" pitchFamily="18" charset="0"/>
                              </a:rPr>
                              <m:t>𝑐</m:t>
                            </m:r>
                          </m:sup>
                        </m:sSubSup>
                      </m:den>
                    </m:f>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𝑎𝑟𝑐𝑡𝑎𝑛</m:t>
                    </m:r>
                    <m:r>
                      <a:rPr lang="en-US" b="0" i="1" smtClean="0">
                        <a:solidFill>
                          <a:schemeClr val="bg1"/>
                        </a:solidFill>
                        <a:latin typeface="Cambria Math" panose="02040503050406030204" pitchFamily="18" charset="0"/>
                      </a:rPr>
                      <m:t>h</m:t>
                    </m:r>
                    <m:d>
                      <m:dPr>
                        <m:ctrlPr>
                          <a:rPr lang="en-US" i="1">
                            <a:solidFill>
                              <a:schemeClr val="bg1"/>
                            </a:solidFill>
                            <a:latin typeface="Cambria Math" panose="02040503050406030204" pitchFamily="18" charset="0"/>
                          </a:rPr>
                        </m:ctrlPr>
                      </m:dPr>
                      <m:e>
                        <m:rad>
                          <m:radPr>
                            <m:degHide m:val="on"/>
                            <m:ctrlPr>
                              <a:rPr lang="en-US" i="1">
                                <a:solidFill>
                                  <a:schemeClr val="bg1"/>
                                </a:solidFill>
                                <a:latin typeface="Cambria Math" panose="02040503050406030204" pitchFamily="18" charset="0"/>
                              </a:rPr>
                            </m:ctrlPr>
                          </m:radPr>
                          <m:deg/>
                          <m:e>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𝑐</m:t>
                                </m:r>
                              </m:e>
                            </m:d>
                          </m:e>
                        </m:rad>
                        <m:r>
                          <a:rPr lang="en-US" i="1">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𝑧</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m:t>
                                </m:r>
                              </m:e>
                              <m:sub>
                                <m:r>
                                  <a:rPr lang="en-US" i="1">
                                    <a:solidFill>
                                      <a:schemeClr val="bg1"/>
                                    </a:solidFill>
                                    <a:latin typeface="Cambria Math" panose="02040503050406030204" pitchFamily="18" charset="0"/>
                                  </a:rPr>
                                  <m:t>𝑐</m:t>
                                </m:r>
                              </m:sub>
                            </m:sSub>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𝜃</m:t>
                                </m:r>
                              </m:e>
                              <m:sup>
                                <m:r>
                                  <a:rPr lang="en-US" i="1">
                                    <a:solidFill>
                                      <a:schemeClr val="bg1"/>
                                    </a:solidFill>
                                    <a:latin typeface="Cambria Math" panose="02040503050406030204" pitchFamily="18" charset="0"/>
                                  </a:rPr>
                                  <m:t>𝐻</m:t>
                                </m:r>
                              </m:sup>
                            </m:sSup>
                          </m:e>
                        </m:d>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𝑧</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m:t>
                            </m:r>
                          </m:e>
                          <m:sub>
                            <m:r>
                              <a:rPr lang="en-US" i="1">
                                <a:solidFill>
                                  <a:schemeClr val="bg1"/>
                                </a:solidFill>
                                <a:latin typeface="Cambria Math" panose="02040503050406030204" pitchFamily="18" charset="0"/>
                              </a:rPr>
                              <m:t>𝑐</m:t>
                            </m:r>
                          </m:sub>
                        </m:sSub>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𝜃</m:t>
                            </m:r>
                          </m:e>
                          <m:sup>
                            <m:r>
                              <a:rPr lang="en-US" i="1">
                                <a:solidFill>
                                  <a:schemeClr val="bg1"/>
                                </a:solidFill>
                                <a:latin typeface="Cambria Math" panose="02040503050406030204" pitchFamily="18" charset="0"/>
                              </a:rPr>
                              <m:t>𝐻</m:t>
                            </m:r>
                          </m:sup>
                        </m:sSup>
                      </m:num>
                      <m:den>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𝑧</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m:t>
                                </m:r>
                              </m:e>
                              <m:sub>
                                <m:r>
                                  <a:rPr lang="en-US" i="1">
                                    <a:solidFill>
                                      <a:schemeClr val="bg1"/>
                                    </a:solidFill>
                                    <a:latin typeface="Cambria Math" panose="02040503050406030204" pitchFamily="18" charset="0"/>
                                  </a:rPr>
                                  <m:t>𝑐</m:t>
                                </m:r>
                              </m:sub>
                            </m:sSub>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𝜃</m:t>
                                </m:r>
                              </m:e>
                              <m:sup>
                                <m:r>
                                  <a:rPr lang="en-US" i="1">
                                    <a:solidFill>
                                      <a:schemeClr val="bg1"/>
                                    </a:solidFill>
                                    <a:latin typeface="Cambria Math" panose="02040503050406030204" pitchFamily="18" charset="0"/>
                                  </a:rPr>
                                  <m:t>𝐻</m:t>
                                </m:r>
                              </m:sup>
                            </m:sSup>
                          </m:e>
                        </m:d>
                      </m:den>
                    </m:f>
                  </m:oMath>
                </a14:m>
                <a:endParaRPr lang="en-US" sz="3267" baseline="-25000" dirty="0">
                  <a:solidFill>
                    <a:schemeClr val="bg1"/>
                  </a:solidFill>
                  <a:latin typeface="DM Sans" pitchFamily="2" charset="0"/>
                </a:endParaRPr>
              </a:p>
              <a:p>
                <a:pPr fontAlgn="base">
                  <a:lnSpc>
                    <a:spcPct val="150000"/>
                  </a:lnSpc>
                  <a:spcBef>
                    <a:spcPts val="125"/>
                  </a:spcBef>
                  <a:spcAft>
                    <a:spcPts val="125"/>
                  </a:spcAft>
                  <a:buClr>
                    <a:schemeClr val="tx2"/>
                  </a:buClr>
                  <a:buFont typeface="Arial" panose="020B0604020202020204" pitchFamily="34" charset="0"/>
                  <a:buChar char="•"/>
                </a:pPr>
                <a14:m>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𝜆</m:t>
                        </m:r>
                      </m:e>
                      <m:sub>
                        <m:r>
                          <a:rPr lang="en-US" i="1">
                            <a:solidFill>
                              <a:schemeClr val="bg1"/>
                            </a:solidFill>
                            <a:latin typeface="Cambria Math" panose="02040503050406030204" pitchFamily="18" charset="0"/>
                          </a:rPr>
                          <m:t>𝑧</m:t>
                        </m:r>
                      </m:sub>
                      <m:sup>
                        <m:r>
                          <a:rPr lang="en-US" i="1">
                            <a:solidFill>
                              <a:schemeClr val="bg1"/>
                            </a:solidFill>
                            <a:latin typeface="Cambria Math" panose="02040503050406030204" pitchFamily="18" charset="0"/>
                          </a:rPr>
                          <m:t>𝑐</m:t>
                        </m:r>
                      </m:sup>
                    </m:sSubSup>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2</m:t>
                        </m:r>
                      </m:num>
                      <m:den>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𝑐</m:t>
                        </m:r>
                        <m:r>
                          <a:rPr lang="en-US" i="1">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𝑧</m:t>
                                </m:r>
                              </m:e>
                            </m:d>
                          </m:e>
                          <m:sup>
                            <m:r>
                              <a:rPr lang="en-US" i="1">
                                <a:solidFill>
                                  <a:schemeClr val="bg1"/>
                                </a:solidFill>
                                <a:latin typeface="Cambria Math" panose="02040503050406030204" pitchFamily="18" charset="0"/>
                              </a:rPr>
                              <m:t>2</m:t>
                            </m:r>
                          </m:sup>
                        </m:sSup>
                      </m:den>
                    </m:f>
                  </m:oMath>
                </a14:m>
                <a:endParaRPr lang="en-US" dirty="0">
                  <a:solidFill>
                    <a:schemeClr val="bg1"/>
                  </a:solidFill>
                </a:endParaRPr>
              </a:p>
              <a:p>
                <a:pPr marL="114300" indent="0" fontAlgn="base">
                  <a:lnSpc>
                    <a:spcPct val="150000"/>
                  </a:lnSpc>
                  <a:buClr>
                    <a:schemeClr val="tx2"/>
                  </a:buClr>
                  <a:buNone/>
                </a:pPr>
                <a:endParaRPr lang="en-US" sz="3200" b="0" i="0" u="none" strike="noStrike" baseline="-25000" dirty="0">
                  <a:solidFill>
                    <a:schemeClr val="bg1"/>
                  </a:solidFill>
                  <a:effectLst/>
                  <a:latin typeface="DM Sans" pitchFamily="2" charset="0"/>
                </a:endParaRPr>
              </a:p>
            </p:txBody>
          </p:sp>
        </mc:Choice>
        <mc:Fallback xmlns="">
          <p:sp>
            <p:nvSpPr>
              <p:cNvPr id="7" name="Google Shape;1961;p54">
                <a:extLst>
                  <a:ext uri="{FF2B5EF4-FFF2-40B4-BE49-F238E27FC236}">
                    <a16:creationId xmlns:a16="http://schemas.microsoft.com/office/drawing/2014/main" id="{A1EB1B0A-8A62-68C5-D7ED-35DE1242EB98}"/>
                  </a:ext>
                </a:extLst>
              </p:cNvPr>
              <p:cNvSpPr txBox="1">
                <a:spLocks noRot="1" noChangeAspect="1" noMove="1" noResize="1" noEditPoints="1" noAdjustHandles="1" noChangeArrowheads="1" noChangeShapeType="1" noTextEdit="1"/>
              </p:cNvSpPr>
              <p:nvPr/>
            </p:nvSpPr>
            <p:spPr>
              <a:xfrm>
                <a:off x="5021146" y="293091"/>
                <a:ext cx="7170854" cy="3656340"/>
              </a:xfrm>
              <a:prstGeom prst="rect">
                <a:avLst/>
              </a:prstGeom>
              <a:blipFill>
                <a:blip r:embed="rId4"/>
                <a:stretch>
                  <a:fillRect l="-170" t="-167" r="-340" b="-19000"/>
                </a:stretch>
              </a:blipFill>
              <a:ln>
                <a:noFill/>
              </a:ln>
            </p:spPr>
            <p:txBody>
              <a:bodyPr/>
              <a:lstStyle/>
              <a:p>
                <a:r>
                  <a:rPr lang="he-IL">
                    <a:noFill/>
                  </a:rPr>
                  <a:t> </a:t>
                </a:r>
              </a:p>
            </p:txBody>
          </p:sp>
        </mc:Fallback>
      </mc:AlternateContent>
      <p:sp>
        <p:nvSpPr>
          <p:cNvPr id="5126" name="Google Shape;1957;p54">
            <a:extLst>
              <a:ext uri="{FF2B5EF4-FFF2-40B4-BE49-F238E27FC236}">
                <a16:creationId xmlns:a16="http://schemas.microsoft.com/office/drawing/2014/main" id="{DF5CD434-8217-D82F-DC5A-9177A4B0BFB7}"/>
              </a:ext>
            </a:extLst>
          </p:cNvPr>
          <p:cNvSpPr txBox="1">
            <a:spLocks/>
          </p:cNvSpPr>
          <p:nvPr/>
        </p:nvSpPr>
        <p:spPr>
          <a:xfrm>
            <a:off x="2467728" y="5691897"/>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Core Components</a:t>
            </a:r>
          </a:p>
        </p:txBody>
      </p:sp>
      <p:sp>
        <p:nvSpPr>
          <p:cNvPr id="5128" name="Google Shape;1961;p54">
            <a:extLst>
              <a:ext uri="{FF2B5EF4-FFF2-40B4-BE49-F238E27FC236}">
                <a16:creationId xmlns:a16="http://schemas.microsoft.com/office/drawing/2014/main" id="{2512E637-DED6-0349-7C39-F04DF25DD366}"/>
              </a:ext>
            </a:extLst>
          </p:cNvPr>
          <p:cNvSpPr txBox="1">
            <a:spLocks/>
          </p:cNvSpPr>
          <p:nvPr/>
        </p:nvSpPr>
        <p:spPr>
          <a:xfrm>
            <a:off x="5021146" y="6771710"/>
            <a:ext cx="7170854" cy="15230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800" b="1" i="0" u="none" strike="noStrike" dirty="0">
                <a:solidFill>
                  <a:schemeClr val="accent1"/>
                </a:solidFill>
                <a:effectLst/>
                <a:latin typeface="Arial" panose="020B0604020202020204" pitchFamily="34" charset="0"/>
              </a:rPr>
              <a:t>DISKNET: Dynamics- Invariant Skeleton Neural Network</a:t>
            </a:r>
            <a:endParaRPr lang="en-US" sz="2800" b="1" i="0" u="none" strike="noStrike" dirty="0">
              <a:solidFill>
                <a:schemeClr val="accent1"/>
              </a:solidFill>
              <a:effectLst/>
              <a:latin typeface="DM Sans" pitchFamily="2" charset="0"/>
            </a:endParaRPr>
          </a:p>
          <a:p>
            <a:pPr marL="114300" indent="0" rtl="0" fontAlgn="base">
              <a:lnSpc>
                <a:spcPct val="150000"/>
              </a:lnSpc>
              <a:buClr>
                <a:schemeClr val="tx2"/>
              </a:buClr>
              <a:buNone/>
            </a:pPr>
            <a:r>
              <a:rPr lang="en-US" sz="2400" b="1" i="0" u="none" strike="noStrike" dirty="0">
                <a:solidFill>
                  <a:srgbClr val="FFFFFF"/>
                </a:solidFill>
                <a:effectLst/>
                <a:latin typeface="DM Sans" pitchFamily="2" charset="0"/>
              </a:rPr>
              <a:t>Goal</a:t>
            </a:r>
            <a:r>
              <a:rPr lang="en-US" sz="2400" b="0" i="0" u="none" strike="noStrike" dirty="0">
                <a:solidFill>
                  <a:srgbClr val="FFFFFF"/>
                </a:solidFill>
                <a:effectLst/>
                <a:latin typeface="DM Sans" pitchFamily="2" charset="0"/>
              </a:rPr>
              <a:t>: Capture long-term dynamics of complex networks through simplified, stable skeletons</a:t>
            </a:r>
          </a:p>
          <a:p>
            <a:pPr rtl="0" fontAlgn="base">
              <a:lnSpc>
                <a:spcPct val="150000"/>
              </a:lnSpc>
              <a:buClr>
                <a:schemeClr val="tx2"/>
              </a:buClr>
              <a:buFont typeface="Wingdings" panose="05000000000000000000" pitchFamily="2" charset="2"/>
              <a:buChar char="q"/>
            </a:pPr>
            <a:endParaRPr lang="en-US" sz="2400" b="0" i="0" u="none" strike="noStrike" dirty="0">
              <a:solidFill>
                <a:srgbClr val="FFFFFF"/>
              </a:solidFill>
              <a:effectLst/>
              <a:latin typeface="DM Sans" pitchFamily="2" charset="0"/>
            </a:endParaRPr>
          </a:p>
        </p:txBody>
      </p:sp>
      <p:pic>
        <p:nvPicPr>
          <p:cNvPr id="5129" name="Picture 4">
            <a:extLst>
              <a:ext uri="{FF2B5EF4-FFF2-40B4-BE49-F238E27FC236}">
                <a16:creationId xmlns:a16="http://schemas.microsoft.com/office/drawing/2014/main" id="{F0F6A97A-67EF-E97D-34A5-EB2A90E76B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303" y="9475877"/>
            <a:ext cx="5243643" cy="36000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95;p51">
            <a:extLst>
              <a:ext uri="{FF2B5EF4-FFF2-40B4-BE49-F238E27FC236}">
                <a16:creationId xmlns:a16="http://schemas.microsoft.com/office/drawing/2014/main" id="{224F6F83-CB60-FA21-6A89-D728C55A10EA}"/>
              </a:ext>
            </a:extLst>
          </p:cNvPr>
          <p:cNvSpPr/>
          <p:nvPr/>
        </p:nvSpPr>
        <p:spPr>
          <a:xfrm rot="16200000">
            <a:off x="11371716" y="6037105"/>
            <a:ext cx="797163" cy="843406"/>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1"/>
          </a:solidFill>
          <a:ln>
            <a:noFill/>
          </a:ln>
        </p:spPr>
        <p:txBody>
          <a:bodyPr spcFirstLastPara="1" vert="vert" wrap="square" lIns="91425" tIns="91425" rIns="91425" bIns="91425" anchor="b" anchorCtr="1">
            <a:noAutofit/>
          </a:bodyPr>
          <a:lstStyle/>
          <a:p>
            <a:pPr marL="0" lvl="0" indent="0" algn="l" rtl="0">
              <a:spcBef>
                <a:spcPts val="0"/>
              </a:spcBef>
              <a:spcAft>
                <a:spcPts val="0"/>
              </a:spcAft>
              <a:buNone/>
            </a:pPr>
            <a:r>
              <a:rPr lang="en-US" sz="2400" dirty="0"/>
              <a:t>7</a:t>
            </a:r>
            <a:endParaRPr sz="2800" dirty="0"/>
          </a:p>
        </p:txBody>
      </p:sp>
      <p:grpSp>
        <p:nvGrpSpPr>
          <p:cNvPr id="3" name="קבוצה 2">
            <a:extLst>
              <a:ext uri="{FF2B5EF4-FFF2-40B4-BE49-F238E27FC236}">
                <a16:creationId xmlns:a16="http://schemas.microsoft.com/office/drawing/2014/main" id="{F789C33F-DF22-2E60-643B-1EDA361FA2EB}"/>
              </a:ext>
            </a:extLst>
          </p:cNvPr>
          <p:cNvGrpSpPr/>
          <p:nvPr/>
        </p:nvGrpSpPr>
        <p:grpSpPr>
          <a:xfrm rot="4175554">
            <a:off x="-6629638" y="-1576307"/>
            <a:ext cx="10004055" cy="10067201"/>
            <a:chOff x="-6629638" y="-1576307"/>
            <a:chExt cx="10004055" cy="10067201"/>
          </a:xfrm>
        </p:grpSpPr>
        <p:grpSp>
          <p:nvGrpSpPr>
            <p:cNvPr id="6" name="קבוצה 5">
              <a:extLst>
                <a:ext uri="{FF2B5EF4-FFF2-40B4-BE49-F238E27FC236}">
                  <a16:creationId xmlns:a16="http://schemas.microsoft.com/office/drawing/2014/main" id="{5E820115-1083-90AD-2983-EED081D40038}"/>
                </a:ext>
              </a:extLst>
            </p:cNvPr>
            <p:cNvGrpSpPr/>
            <p:nvPr/>
          </p:nvGrpSpPr>
          <p:grpSpPr>
            <a:xfrm rot="18313746">
              <a:off x="-6748096" y="-1457849"/>
              <a:ext cx="10067201" cy="9830285"/>
              <a:chOff x="-6748096" y="-1457849"/>
              <a:chExt cx="10067201" cy="9830285"/>
            </a:xfrm>
          </p:grpSpPr>
          <p:grpSp>
            <p:nvGrpSpPr>
              <p:cNvPr id="9" name="קבוצה 8">
                <a:extLst>
                  <a:ext uri="{FF2B5EF4-FFF2-40B4-BE49-F238E27FC236}">
                    <a16:creationId xmlns:a16="http://schemas.microsoft.com/office/drawing/2014/main" id="{D33BB1C1-25CF-5BB4-A0B3-B3E36EB04B47}"/>
                  </a:ext>
                </a:extLst>
              </p:cNvPr>
              <p:cNvGrpSpPr/>
              <p:nvPr/>
            </p:nvGrpSpPr>
            <p:grpSpPr>
              <a:xfrm rot="19319795">
                <a:off x="-6748096" y="-1457849"/>
                <a:ext cx="10067201" cy="9830285"/>
                <a:chOff x="-6748096" y="-1457849"/>
                <a:chExt cx="10067201" cy="9830285"/>
              </a:xfrm>
            </p:grpSpPr>
            <p:grpSp>
              <p:nvGrpSpPr>
                <p:cNvPr id="11" name="קבוצה 10">
                  <a:extLst>
                    <a:ext uri="{FF2B5EF4-FFF2-40B4-BE49-F238E27FC236}">
                      <a16:creationId xmlns:a16="http://schemas.microsoft.com/office/drawing/2014/main" id="{570FE861-90EF-5634-2B63-80111CEE1216}"/>
                    </a:ext>
                  </a:extLst>
                </p:cNvPr>
                <p:cNvGrpSpPr/>
                <p:nvPr/>
              </p:nvGrpSpPr>
              <p:grpSpPr>
                <a:xfrm rot="19465710">
                  <a:off x="-6748096" y="-1457849"/>
                  <a:ext cx="10067201" cy="9830285"/>
                  <a:chOff x="-6050603" y="-1361874"/>
                  <a:chExt cx="10067201" cy="9830285"/>
                </a:xfrm>
              </p:grpSpPr>
              <p:grpSp>
                <p:nvGrpSpPr>
                  <p:cNvPr id="15" name="קבוצה 14">
                    <a:extLst>
                      <a:ext uri="{FF2B5EF4-FFF2-40B4-BE49-F238E27FC236}">
                        <a16:creationId xmlns:a16="http://schemas.microsoft.com/office/drawing/2014/main" id="{570E2635-E92B-D382-7EE9-7C74524F2021}"/>
                      </a:ext>
                    </a:extLst>
                  </p:cNvPr>
                  <p:cNvGrpSpPr/>
                  <p:nvPr/>
                </p:nvGrpSpPr>
                <p:grpSpPr>
                  <a:xfrm>
                    <a:off x="-6050603" y="-1361874"/>
                    <a:ext cx="9847908" cy="9830285"/>
                    <a:chOff x="-6050603" y="-1361874"/>
                    <a:chExt cx="9847908" cy="9830285"/>
                  </a:xfrm>
                </p:grpSpPr>
                <p:sp>
                  <p:nvSpPr>
                    <p:cNvPr id="20" name="אליפסה 19">
                      <a:extLst>
                        <a:ext uri="{FF2B5EF4-FFF2-40B4-BE49-F238E27FC236}">
                          <a16:creationId xmlns:a16="http://schemas.microsoft.com/office/drawing/2014/main" id="{7818268D-6E8F-BA4F-1E33-C538ED6BABE1}"/>
                        </a:ext>
                      </a:extLst>
                    </p:cNvPr>
                    <p:cNvSpPr/>
                    <p:nvPr/>
                  </p:nvSpPr>
                  <p:spPr>
                    <a:xfrm>
                      <a:off x="-6050603" y="-1361874"/>
                      <a:ext cx="9847908" cy="9766572"/>
                    </a:xfrm>
                    <a:prstGeom prst="ellipse">
                      <a:avLst/>
                    </a:prstGeom>
                    <a:noFill/>
                    <a:ln>
                      <a:gradFill>
                        <a:gsLst>
                          <a:gs pos="0">
                            <a:schemeClr val="bg2"/>
                          </a:gs>
                          <a:gs pos="100000">
                            <a:schemeClr val="tx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1" name="אליפסה 20">
                      <a:extLst>
                        <a:ext uri="{FF2B5EF4-FFF2-40B4-BE49-F238E27FC236}">
                          <a16:creationId xmlns:a16="http://schemas.microsoft.com/office/drawing/2014/main" id="{10301814-2033-13A7-C9B4-62856F71194F}"/>
                        </a:ext>
                      </a:extLst>
                    </p:cNvPr>
                    <p:cNvSpPr/>
                    <p:nvPr/>
                  </p:nvSpPr>
                  <p:spPr>
                    <a:xfrm>
                      <a:off x="-2841615" y="8005702"/>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2" name="אליפסה 21">
                      <a:extLst>
                        <a:ext uri="{FF2B5EF4-FFF2-40B4-BE49-F238E27FC236}">
                          <a16:creationId xmlns:a16="http://schemas.microsoft.com/office/drawing/2014/main" id="{F9E3C9B6-453E-1C13-0921-A841A89006AE}"/>
                        </a:ext>
                      </a:extLst>
                    </p:cNvPr>
                    <p:cNvSpPr/>
                    <p:nvPr/>
                  </p:nvSpPr>
                  <p:spPr>
                    <a:xfrm>
                      <a:off x="181891" y="7928251"/>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3" name="אליפסה 22">
                      <a:extLst>
                        <a:ext uri="{FF2B5EF4-FFF2-40B4-BE49-F238E27FC236}">
                          <a16:creationId xmlns:a16="http://schemas.microsoft.com/office/drawing/2014/main" id="{82FD53E5-BA1D-AC64-CD0F-62D47010952D}"/>
                        </a:ext>
                      </a:extLst>
                    </p:cNvPr>
                    <p:cNvSpPr/>
                    <p:nvPr/>
                  </p:nvSpPr>
                  <p:spPr>
                    <a:xfrm>
                      <a:off x="2698390" y="6163936"/>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9" name="אליפסה 18">
                    <a:extLst>
                      <a:ext uri="{FF2B5EF4-FFF2-40B4-BE49-F238E27FC236}">
                        <a16:creationId xmlns:a16="http://schemas.microsoft.com/office/drawing/2014/main" id="{475315FB-0FDD-A3AC-8529-4A8813ABE184}"/>
                      </a:ext>
                    </a:extLst>
                  </p:cNvPr>
                  <p:cNvSpPr/>
                  <p:nvPr/>
                </p:nvSpPr>
                <p:spPr>
                  <a:xfrm>
                    <a:off x="3575923" y="3197645"/>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2" name="אליפסה 11">
                  <a:extLst>
                    <a:ext uri="{FF2B5EF4-FFF2-40B4-BE49-F238E27FC236}">
                      <a16:creationId xmlns:a16="http://schemas.microsoft.com/office/drawing/2014/main" id="{C924FFF6-6534-8B04-ED48-3AD19916441F}"/>
                    </a:ext>
                  </a:extLst>
                </p:cNvPr>
                <p:cNvSpPr/>
                <p:nvPr/>
              </p:nvSpPr>
              <p:spPr>
                <a:xfrm>
                  <a:off x="2844072" y="4390933"/>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אליפסה 12">
                  <a:extLst>
                    <a:ext uri="{FF2B5EF4-FFF2-40B4-BE49-F238E27FC236}">
                      <a16:creationId xmlns:a16="http://schemas.microsoft.com/office/drawing/2014/main" id="{22830649-EB74-A1E7-671C-D196401EAD0C}"/>
                    </a:ext>
                  </a:extLst>
                </p:cNvPr>
                <p:cNvSpPr/>
                <p:nvPr/>
              </p:nvSpPr>
              <p:spPr>
                <a:xfrm>
                  <a:off x="2510681" y="5321146"/>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0" name="אליפסה 9">
                <a:extLst>
                  <a:ext uri="{FF2B5EF4-FFF2-40B4-BE49-F238E27FC236}">
                    <a16:creationId xmlns:a16="http://schemas.microsoft.com/office/drawing/2014/main" id="{66B9B550-1FCC-042C-5F10-850AAF648DCC}"/>
                  </a:ext>
                </a:extLst>
              </p:cNvPr>
              <p:cNvSpPr/>
              <p:nvPr/>
            </p:nvSpPr>
            <p:spPr>
              <a:xfrm rot="19319795">
                <a:off x="2790621" y="4705310"/>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8" name="אליפסה 7">
              <a:extLst>
                <a:ext uri="{FF2B5EF4-FFF2-40B4-BE49-F238E27FC236}">
                  <a16:creationId xmlns:a16="http://schemas.microsoft.com/office/drawing/2014/main" id="{0745C6B2-433F-5384-16D5-889DAA055B85}"/>
                </a:ext>
              </a:extLst>
            </p:cNvPr>
            <p:cNvSpPr/>
            <p:nvPr/>
          </p:nvSpPr>
          <p:spPr>
            <a:xfrm rot="15018045">
              <a:off x="3108966" y="3335715"/>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24" name="Google Shape;1961;p54">
            <a:extLst>
              <a:ext uri="{FF2B5EF4-FFF2-40B4-BE49-F238E27FC236}">
                <a16:creationId xmlns:a16="http://schemas.microsoft.com/office/drawing/2014/main" id="{5E47E915-E14D-8805-92A4-392034C2B5FC}"/>
              </a:ext>
            </a:extLst>
          </p:cNvPr>
          <p:cNvSpPr txBox="1">
            <a:spLocks/>
          </p:cNvSpPr>
          <p:nvPr/>
        </p:nvSpPr>
        <p:spPr>
          <a:xfrm>
            <a:off x="4779846" y="-4342410"/>
            <a:ext cx="7412154" cy="41890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800" b="0" i="0" u="none" strike="noStrike" dirty="0">
                <a:solidFill>
                  <a:schemeClr val="accent1"/>
                </a:solidFill>
                <a:effectLst/>
                <a:latin typeface="DM Sans" pitchFamily="2" charset="0"/>
              </a:rPr>
              <a:t>Why it fits citation networks?</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Matches citation spread via exponential growth</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Preserves hierarchy</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Supports scale-free, tree-like networks</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Less distortion than Euclidean embeddings</a:t>
            </a:r>
          </a:p>
        </p:txBody>
      </p:sp>
    </p:spTree>
    <p:extLst>
      <p:ext uri="{BB962C8B-B14F-4D97-AF65-F5344CB8AC3E}">
        <p14:creationId xmlns:p14="http://schemas.microsoft.com/office/powerpoint/2010/main" val="3322851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8F33E-5A68-4314-C427-ED068132D2D8}"/>
            </a:ext>
          </a:extLst>
        </p:cNvPr>
        <p:cNvGrpSpPr/>
        <p:nvPr/>
      </p:nvGrpSpPr>
      <p:grpSpPr>
        <a:xfrm>
          <a:off x="0" y="0"/>
          <a:ext cx="0" cy="0"/>
          <a:chOff x="0" y="0"/>
          <a:chExt cx="0" cy="0"/>
        </a:xfrm>
      </p:grpSpPr>
      <p:pic>
        <p:nvPicPr>
          <p:cNvPr id="55" name="תמונה 54" descr="תמונה שמכילה קל, שמיים, כחול, לילה">
            <a:extLst>
              <a:ext uri="{FF2B5EF4-FFF2-40B4-BE49-F238E27FC236}">
                <a16:creationId xmlns:a16="http://schemas.microsoft.com/office/drawing/2014/main" id="{EDB7FFB0-2F89-EC11-0485-928E0DF7E833}"/>
              </a:ext>
            </a:extLst>
          </p:cNvPr>
          <p:cNvPicPr>
            <a:picLocks noChangeAspect="1"/>
          </p:cNvPicPr>
          <p:nvPr/>
        </p:nvPicPr>
        <p:blipFill>
          <a:blip r:embed="rId3">
            <a:extLst>
              <a:ext uri="{28A0092B-C50C-407E-A947-70E740481C1C}">
                <a14:useLocalDpi xmlns:a14="http://schemas.microsoft.com/office/drawing/2010/main" val="0"/>
              </a:ext>
            </a:extLst>
          </a:blip>
          <a:srcRect l="-1" t="40099" r="235" b="2304"/>
          <a:stretch/>
        </p:blipFill>
        <p:spPr>
          <a:xfrm>
            <a:off x="-3493661" y="-60334"/>
            <a:ext cx="21285200" cy="6915769"/>
          </a:xfrm>
          <a:prstGeom prst="rect">
            <a:avLst/>
          </a:prstGeom>
        </p:spPr>
      </p:pic>
      <p:sp>
        <p:nvSpPr>
          <p:cNvPr id="4" name="מלבן 3">
            <a:extLst>
              <a:ext uri="{FF2B5EF4-FFF2-40B4-BE49-F238E27FC236}">
                <a16:creationId xmlns:a16="http://schemas.microsoft.com/office/drawing/2014/main" id="{EFFD8514-07CF-3F35-C285-F9C608D937C2}"/>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5" name="אליפסה 4">
            <a:extLst>
              <a:ext uri="{FF2B5EF4-FFF2-40B4-BE49-F238E27FC236}">
                <a16:creationId xmlns:a16="http://schemas.microsoft.com/office/drawing/2014/main" id="{482EB80B-8B16-5348-9CF7-C53B363EAB54}"/>
              </a:ext>
            </a:extLst>
          </p:cNvPr>
          <p:cNvSpPr/>
          <p:nvPr/>
        </p:nvSpPr>
        <p:spPr>
          <a:xfrm>
            <a:off x="425301" y="2330508"/>
            <a:ext cx="2214276" cy="2196981"/>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algn="ctr"/>
            <a:r>
              <a:rPr lang="en-US" sz="1800" b="1" i="0" u="none" strike="noStrike" dirty="0">
                <a:solidFill>
                  <a:schemeClr val="bg1"/>
                </a:solidFill>
                <a:effectLst/>
                <a:latin typeface="Arial" panose="020B0604020202020204" pitchFamily="34" charset="0"/>
              </a:rPr>
              <a:t>Theoretical Foundation </a:t>
            </a:r>
            <a:endParaRPr lang="he-IL" dirty="0">
              <a:solidFill>
                <a:schemeClr val="bg1"/>
              </a:solidFill>
            </a:endParaRPr>
          </a:p>
        </p:txBody>
      </p:sp>
      <p:sp>
        <p:nvSpPr>
          <p:cNvPr id="14" name="Google Shape;1957;p54">
            <a:extLst>
              <a:ext uri="{FF2B5EF4-FFF2-40B4-BE49-F238E27FC236}">
                <a16:creationId xmlns:a16="http://schemas.microsoft.com/office/drawing/2014/main" id="{17CDA6C0-D1C6-36F3-0D01-D82D1EEC760A}"/>
              </a:ext>
            </a:extLst>
          </p:cNvPr>
          <p:cNvSpPr txBox="1">
            <a:spLocks/>
          </p:cNvSpPr>
          <p:nvPr/>
        </p:nvSpPr>
        <p:spPr>
          <a:xfrm>
            <a:off x="807109" y="-1143363"/>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CITATION NETWORK</a:t>
            </a:r>
          </a:p>
        </p:txBody>
      </p:sp>
      <p:sp>
        <p:nvSpPr>
          <p:cNvPr id="16" name="Google Shape;1957;p54">
            <a:extLst>
              <a:ext uri="{FF2B5EF4-FFF2-40B4-BE49-F238E27FC236}">
                <a16:creationId xmlns:a16="http://schemas.microsoft.com/office/drawing/2014/main" id="{2E1E10B7-18AF-6284-EBB2-F4C81052DD55}"/>
              </a:ext>
            </a:extLst>
          </p:cNvPr>
          <p:cNvSpPr txBox="1">
            <a:spLocks/>
          </p:cNvSpPr>
          <p:nvPr/>
        </p:nvSpPr>
        <p:spPr>
          <a:xfrm>
            <a:off x="2324521" y="141007"/>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Hyperbolic Geometry</a:t>
            </a:r>
          </a:p>
        </p:txBody>
      </p:sp>
      <p:sp>
        <p:nvSpPr>
          <p:cNvPr id="17" name="Google Shape;1957;p54">
            <a:extLst>
              <a:ext uri="{FF2B5EF4-FFF2-40B4-BE49-F238E27FC236}">
                <a16:creationId xmlns:a16="http://schemas.microsoft.com/office/drawing/2014/main" id="{8BC48799-39EA-7F5C-6F26-F4655AE6400F}"/>
              </a:ext>
            </a:extLst>
          </p:cNvPr>
          <p:cNvSpPr txBox="1">
            <a:spLocks/>
          </p:cNvSpPr>
          <p:nvPr/>
        </p:nvSpPr>
        <p:spPr>
          <a:xfrm>
            <a:off x="3148688" y="3220746"/>
            <a:ext cx="1527300" cy="352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solidFill>
                  <a:schemeClr val="tx2"/>
                </a:solidFill>
              </a:rPr>
              <a:t>DISKNET</a:t>
            </a:r>
          </a:p>
        </p:txBody>
      </p:sp>
      <p:sp>
        <p:nvSpPr>
          <p:cNvPr id="7" name="Google Shape;1961;p54">
            <a:extLst>
              <a:ext uri="{FF2B5EF4-FFF2-40B4-BE49-F238E27FC236}">
                <a16:creationId xmlns:a16="http://schemas.microsoft.com/office/drawing/2014/main" id="{C2A35FEB-E11D-3519-75A7-0B143DC2E616}"/>
              </a:ext>
            </a:extLst>
          </p:cNvPr>
          <p:cNvSpPr txBox="1">
            <a:spLocks/>
          </p:cNvSpPr>
          <p:nvPr/>
        </p:nvSpPr>
        <p:spPr>
          <a:xfrm>
            <a:off x="5021146" y="293091"/>
            <a:ext cx="7170854" cy="15230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800" b="1" i="0" u="none" strike="noStrike" dirty="0">
                <a:solidFill>
                  <a:schemeClr val="accent1"/>
                </a:solidFill>
                <a:effectLst/>
                <a:latin typeface="Arial" panose="020B0604020202020204" pitchFamily="34" charset="0"/>
              </a:rPr>
              <a:t>DISKNET: Dynamics- Invariant Skeleton Neural Network</a:t>
            </a:r>
            <a:endParaRPr lang="en-US" sz="2800" b="1" i="0" u="none" strike="noStrike" dirty="0">
              <a:solidFill>
                <a:schemeClr val="accent1"/>
              </a:solidFill>
              <a:effectLst/>
              <a:latin typeface="DM Sans" pitchFamily="2" charset="0"/>
            </a:endParaRPr>
          </a:p>
          <a:p>
            <a:pPr marL="114300" indent="0" rtl="0" fontAlgn="base">
              <a:lnSpc>
                <a:spcPct val="150000"/>
              </a:lnSpc>
              <a:buClr>
                <a:schemeClr val="tx2"/>
              </a:buClr>
              <a:buNone/>
            </a:pPr>
            <a:r>
              <a:rPr lang="en-US" sz="2400" b="1" i="0" u="none" strike="noStrike" dirty="0">
                <a:solidFill>
                  <a:srgbClr val="FFFFFF"/>
                </a:solidFill>
                <a:effectLst/>
                <a:latin typeface="DM Sans" pitchFamily="2" charset="0"/>
              </a:rPr>
              <a:t>Goal</a:t>
            </a:r>
            <a:r>
              <a:rPr lang="en-US" sz="2400" b="0" i="0" u="none" strike="noStrike" dirty="0">
                <a:solidFill>
                  <a:srgbClr val="FFFFFF"/>
                </a:solidFill>
                <a:effectLst/>
                <a:latin typeface="DM Sans" pitchFamily="2" charset="0"/>
              </a:rPr>
              <a:t>: Capture long-term dynamics of complex networks through simplified, stable skeletons</a:t>
            </a:r>
          </a:p>
          <a:p>
            <a:pPr rtl="0" fontAlgn="base">
              <a:lnSpc>
                <a:spcPct val="150000"/>
              </a:lnSpc>
              <a:buClr>
                <a:schemeClr val="tx2"/>
              </a:buClr>
              <a:buFont typeface="Wingdings" panose="05000000000000000000" pitchFamily="2" charset="2"/>
              <a:buChar char="q"/>
            </a:pPr>
            <a:endParaRPr lang="en-US" sz="2400" b="0" i="0" u="none" strike="noStrike" dirty="0">
              <a:solidFill>
                <a:srgbClr val="FFFFFF"/>
              </a:solidFill>
              <a:effectLst/>
              <a:latin typeface="DM Sans" pitchFamily="2" charset="0"/>
            </a:endParaRPr>
          </a:p>
        </p:txBody>
      </p:sp>
      <p:sp>
        <p:nvSpPr>
          <p:cNvPr id="8" name="Google Shape;1957;p54">
            <a:extLst>
              <a:ext uri="{FF2B5EF4-FFF2-40B4-BE49-F238E27FC236}">
                <a16:creationId xmlns:a16="http://schemas.microsoft.com/office/drawing/2014/main" id="{E41BDAF5-7CC8-99B0-66A0-09E43BEC2037}"/>
              </a:ext>
            </a:extLst>
          </p:cNvPr>
          <p:cNvSpPr txBox="1">
            <a:spLocks/>
          </p:cNvSpPr>
          <p:nvPr/>
        </p:nvSpPr>
        <p:spPr>
          <a:xfrm>
            <a:off x="2439072" y="6054811"/>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Anomaly</a:t>
            </a:r>
          </a:p>
          <a:p>
            <a:pPr algn="ctr"/>
            <a:r>
              <a:rPr lang="en-US" sz="1400" kern="0" dirty="0"/>
              <a:t>Detection</a:t>
            </a:r>
          </a:p>
        </p:txBody>
      </p:sp>
      <p:pic>
        <p:nvPicPr>
          <p:cNvPr id="6148" name="Picture 4">
            <a:extLst>
              <a:ext uri="{FF2B5EF4-FFF2-40B4-BE49-F238E27FC236}">
                <a16:creationId xmlns:a16="http://schemas.microsoft.com/office/drawing/2014/main" id="{F4E51763-863F-2E13-844F-70B7E298E2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4303" y="2997258"/>
            <a:ext cx="5243643" cy="360000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957;p54">
            <a:extLst>
              <a:ext uri="{FF2B5EF4-FFF2-40B4-BE49-F238E27FC236}">
                <a16:creationId xmlns:a16="http://schemas.microsoft.com/office/drawing/2014/main" id="{FA6C533D-C482-D116-47E4-29A236D18A6D}"/>
              </a:ext>
            </a:extLst>
          </p:cNvPr>
          <p:cNvSpPr txBox="1">
            <a:spLocks/>
          </p:cNvSpPr>
          <p:nvPr/>
        </p:nvSpPr>
        <p:spPr>
          <a:xfrm>
            <a:off x="2931040" y="4698496"/>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Core Components</a:t>
            </a:r>
          </a:p>
        </p:txBody>
      </p:sp>
      <p:sp>
        <p:nvSpPr>
          <p:cNvPr id="38" name="Google Shape;1961;p54">
            <a:extLst>
              <a:ext uri="{FF2B5EF4-FFF2-40B4-BE49-F238E27FC236}">
                <a16:creationId xmlns:a16="http://schemas.microsoft.com/office/drawing/2014/main" id="{CE92E5C6-AD99-C33F-2F67-A9EC127B21CC}"/>
              </a:ext>
            </a:extLst>
          </p:cNvPr>
          <p:cNvSpPr txBox="1">
            <a:spLocks/>
          </p:cNvSpPr>
          <p:nvPr/>
        </p:nvSpPr>
        <p:spPr>
          <a:xfrm>
            <a:off x="4670979" y="7005241"/>
            <a:ext cx="3306076" cy="26987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400" i="0" u="none" strike="noStrike" dirty="0">
                <a:solidFill>
                  <a:schemeClr val="accent1"/>
                </a:solidFill>
                <a:effectLst/>
                <a:latin typeface="DM Sans" pitchFamily="2" charset="0"/>
              </a:rPr>
              <a:t>Skeleton Extraction:</a:t>
            </a:r>
            <a:r>
              <a:rPr lang="en-US" sz="2400" b="1" dirty="0">
                <a:solidFill>
                  <a:schemeClr val="accent1"/>
                </a:solidFill>
                <a:latin typeface="DM Sans" pitchFamily="2" charset="0"/>
              </a:rPr>
              <a:t> </a:t>
            </a:r>
            <a:r>
              <a:rPr lang="en-US" sz="2400" b="0" i="0" u="none" strike="noStrike" dirty="0">
                <a:solidFill>
                  <a:schemeClr val="bg1"/>
                </a:solidFill>
                <a:effectLst/>
                <a:latin typeface="DM Sans" pitchFamily="2" charset="0"/>
              </a:rPr>
              <a:t>Extract a simplified </a:t>
            </a:r>
          </a:p>
          <a:p>
            <a:pPr marL="114300" indent="0" rtl="0" fontAlgn="base">
              <a:lnSpc>
                <a:spcPct val="150000"/>
              </a:lnSpc>
              <a:buClr>
                <a:schemeClr val="tx2"/>
              </a:buClr>
              <a:buNone/>
            </a:pPr>
            <a:r>
              <a:rPr lang="en-US" sz="2400" b="0" i="0" u="none" strike="noStrike" dirty="0">
                <a:solidFill>
                  <a:schemeClr val="bg1"/>
                </a:solidFill>
                <a:effectLst/>
                <a:latin typeface="DM Sans" pitchFamily="2" charset="0"/>
              </a:rPr>
              <a:t>dynamic skeleton preserving the core structure.</a:t>
            </a:r>
          </a:p>
          <a:p>
            <a:pPr marL="114300" indent="0" rtl="0" fontAlgn="base">
              <a:lnSpc>
                <a:spcPct val="150000"/>
              </a:lnSpc>
              <a:buClr>
                <a:schemeClr val="tx2"/>
              </a:buClr>
              <a:buNone/>
            </a:pPr>
            <a:endParaRPr lang="en-US" sz="2800" b="0" i="0" u="none" strike="noStrike" dirty="0">
              <a:solidFill>
                <a:schemeClr val="accent1"/>
              </a:solidFill>
              <a:effectLst/>
              <a:latin typeface="DM Sans" pitchFamily="2" charset="0"/>
            </a:endParaRPr>
          </a:p>
        </p:txBody>
      </p:sp>
      <p:sp>
        <p:nvSpPr>
          <p:cNvPr id="39" name="Google Shape;1961;p54">
            <a:extLst>
              <a:ext uri="{FF2B5EF4-FFF2-40B4-BE49-F238E27FC236}">
                <a16:creationId xmlns:a16="http://schemas.microsoft.com/office/drawing/2014/main" id="{F9D4E9B1-88E2-0B30-D23D-5B2B250F8443}"/>
              </a:ext>
            </a:extLst>
          </p:cNvPr>
          <p:cNvSpPr txBox="1">
            <a:spLocks/>
          </p:cNvSpPr>
          <p:nvPr/>
        </p:nvSpPr>
        <p:spPr>
          <a:xfrm>
            <a:off x="4609594" y="9882272"/>
            <a:ext cx="3306076" cy="24039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400" i="0" u="none" strike="noStrike" dirty="0">
                <a:solidFill>
                  <a:schemeClr val="accent1"/>
                </a:solidFill>
                <a:effectLst/>
                <a:latin typeface="DM Sans" pitchFamily="2" charset="0"/>
              </a:rPr>
              <a:t>Skeleton Dynamics Modeling: </a:t>
            </a:r>
            <a:r>
              <a:rPr lang="en-US" sz="2400" b="0" i="0" u="none" strike="noStrike" dirty="0">
                <a:solidFill>
                  <a:schemeClr val="bg1"/>
                </a:solidFill>
                <a:effectLst/>
                <a:latin typeface="DM Sans" pitchFamily="2" charset="0"/>
              </a:rPr>
              <a:t>Apply </a:t>
            </a:r>
            <a:r>
              <a:rPr lang="en-US" sz="2400" b="1" i="0" u="none" strike="noStrike" dirty="0">
                <a:solidFill>
                  <a:schemeClr val="bg1"/>
                </a:solidFill>
                <a:effectLst/>
                <a:latin typeface="DM Sans" pitchFamily="2" charset="0"/>
              </a:rPr>
              <a:t>Neural ODEs </a:t>
            </a:r>
            <a:r>
              <a:rPr lang="en-US" sz="2400" b="0" i="0" u="none" strike="noStrike" dirty="0">
                <a:solidFill>
                  <a:schemeClr val="bg1"/>
                </a:solidFill>
                <a:effectLst/>
                <a:latin typeface="DM Sans" pitchFamily="2" charset="0"/>
              </a:rPr>
              <a:t>on the skeleton.</a:t>
            </a:r>
            <a:endParaRPr lang="en-US" sz="2800" b="0" i="0" u="none" strike="noStrike" dirty="0">
              <a:solidFill>
                <a:schemeClr val="accent1"/>
              </a:solidFill>
              <a:effectLst/>
              <a:latin typeface="DM Sans" pitchFamily="2" charset="0"/>
            </a:endParaRPr>
          </a:p>
        </p:txBody>
      </p:sp>
      <p:sp>
        <p:nvSpPr>
          <p:cNvPr id="40" name="Google Shape;1961;p54">
            <a:extLst>
              <a:ext uri="{FF2B5EF4-FFF2-40B4-BE49-F238E27FC236}">
                <a16:creationId xmlns:a16="http://schemas.microsoft.com/office/drawing/2014/main" id="{FB920B58-88EB-FA59-C8D2-F9CCF64B7E55}"/>
              </a:ext>
            </a:extLst>
          </p:cNvPr>
          <p:cNvSpPr txBox="1">
            <a:spLocks/>
          </p:cNvSpPr>
          <p:nvPr/>
        </p:nvSpPr>
        <p:spPr>
          <a:xfrm>
            <a:off x="8240790" y="7003822"/>
            <a:ext cx="3306076" cy="2193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400" i="0" u="none" strike="noStrike" dirty="0">
                <a:solidFill>
                  <a:schemeClr val="accent1"/>
                </a:solidFill>
                <a:effectLst/>
                <a:latin typeface="DM Sans" pitchFamily="2" charset="0"/>
              </a:rPr>
              <a:t>Super-Resolution Reconstruction:</a:t>
            </a:r>
            <a:r>
              <a:rPr lang="en-US" sz="2400" b="1" i="0" u="none" strike="noStrike" dirty="0">
                <a:solidFill>
                  <a:schemeClr val="accent1"/>
                </a:solidFill>
                <a:effectLst/>
                <a:latin typeface="DM Sans" pitchFamily="2" charset="0"/>
              </a:rPr>
              <a:t> </a:t>
            </a:r>
            <a:r>
              <a:rPr lang="en-US" sz="2400" b="0" i="0" u="none" strike="noStrike" dirty="0">
                <a:solidFill>
                  <a:schemeClr val="bg1"/>
                </a:solidFill>
                <a:effectLst/>
                <a:latin typeface="DM Sans" pitchFamily="2" charset="0"/>
              </a:rPr>
              <a:t>Reconstructs the full network dynamics.</a:t>
            </a:r>
            <a:endParaRPr lang="en-US" sz="2800" b="0" i="0" u="none" strike="noStrike" dirty="0">
              <a:solidFill>
                <a:schemeClr val="accent1"/>
              </a:solidFill>
              <a:effectLst/>
              <a:latin typeface="DM Sans" pitchFamily="2" charset="0"/>
            </a:endParaRPr>
          </a:p>
        </p:txBody>
      </p:sp>
      <p:cxnSp>
        <p:nvCxnSpPr>
          <p:cNvPr id="41" name="Google Shape;2107;p63">
            <a:extLst>
              <a:ext uri="{FF2B5EF4-FFF2-40B4-BE49-F238E27FC236}">
                <a16:creationId xmlns:a16="http://schemas.microsoft.com/office/drawing/2014/main" id="{C069869E-D35B-E812-4A48-23315F589310}"/>
              </a:ext>
            </a:extLst>
          </p:cNvPr>
          <p:cNvCxnSpPr/>
          <p:nvPr/>
        </p:nvCxnSpPr>
        <p:spPr>
          <a:xfrm>
            <a:off x="4692170" y="9989550"/>
            <a:ext cx="6840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42" name="Google Shape;2108;p63">
            <a:extLst>
              <a:ext uri="{FF2B5EF4-FFF2-40B4-BE49-F238E27FC236}">
                <a16:creationId xmlns:a16="http://schemas.microsoft.com/office/drawing/2014/main" id="{30929E33-88D9-73B4-B1F0-DD8540E4CEC7}"/>
              </a:ext>
            </a:extLst>
          </p:cNvPr>
          <p:cNvCxnSpPr/>
          <p:nvPr/>
        </p:nvCxnSpPr>
        <p:spPr>
          <a:xfrm>
            <a:off x="8010570" y="7288126"/>
            <a:ext cx="0" cy="5400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95;p51">
            <a:extLst>
              <a:ext uri="{FF2B5EF4-FFF2-40B4-BE49-F238E27FC236}">
                <a16:creationId xmlns:a16="http://schemas.microsoft.com/office/drawing/2014/main" id="{BEFCB239-D41A-6C76-386B-0A64CE42BF13}"/>
              </a:ext>
            </a:extLst>
          </p:cNvPr>
          <p:cNvSpPr/>
          <p:nvPr/>
        </p:nvSpPr>
        <p:spPr>
          <a:xfrm rot="16200000">
            <a:off x="11371716" y="6037105"/>
            <a:ext cx="797163" cy="843406"/>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1"/>
          </a:solidFill>
          <a:ln>
            <a:noFill/>
          </a:ln>
        </p:spPr>
        <p:txBody>
          <a:bodyPr spcFirstLastPara="1" vert="vert" wrap="square" lIns="91425" tIns="91425" rIns="91425" bIns="91425" anchor="b" anchorCtr="1">
            <a:noAutofit/>
          </a:bodyPr>
          <a:lstStyle/>
          <a:p>
            <a:pPr marL="0" lvl="0" indent="0" algn="l" rtl="0">
              <a:spcBef>
                <a:spcPts val="0"/>
              </a:spcBef>
              <a:spcAft>
                <a:spcPts val="0"/>
              </a:spcAft>
              <a:buNone/>
            </a:pPr>
            <a:r>
              <a:rPr lang="en-US" sz="2400" dirty="0"/>
              <a:t>8</a:t>
            </a:r>
            <a:endParaRPr sz="2800" dirty="0"/>
          </a:p>
        </p:txBody>
      </p:sp>
      <p:grpSp>
        <p:nvGrpSpPr>
          <p:cNvPr id="6" name="קבוצה 5">
            <a:extLst>
              <a:ext uri="{FF2B5EF4-FFF2-40B4-BE49-F238E27FC236}">
                <a16:creationId xmlns:a16="http://schemas.microsoft.com/office/drawing/2014/main" id="{7BF11E24-D6E1-BF30-F190-BB20049D1B00}"/>
              </a:ext>
            </a:extLst>
          </p:cNvPr>
          <p:cNvGrpSpPr/>
          <p:nvPr/>
        </p:nvGrpSpPr>
        <p:grpSpPr>
          <a:xfrm rot="3350240">
            <a:off x="-6629638" y="-1576307"/>
            <a:ext cx="10004055" cy="10067201"/>
            <a:chOff x="-6629638" y="-1576307"/>
            <a:chExt cx="10004055" cy="10067201"/>
          </a:xfrm>
        </p:grpSpPr>
        <p:grpSp>
          <p:nvGrpSpPr>
            <p:cNvPr id="9" name="קבוצה 8">
              <a:extLst>
                <a:ext uri="{FF2B5EF4-FFF2-40B4-BE49-F238E27FC236}">
                  <a16:creationId xmlns:a16="http://schemas.microsoft.com/office/drawing/2014/main" id="{2AAEDCAD-D9F0-6D23-5AF1-6B27A193E65D}"/>
                </a:ext>
              </a:extLst>
            </p:cNvPr>
            <p:cNvGrpSpPr/>
            <p:nvPr/>
          </p:nvGrpSpPr>
          <p:grpSpPr>
            <a:xfrm rot="18313746">
              <a:off x="-6748096" y="-1457849"/>
              <a:ext cx="10067201" cy="9830285"/>
              <a:chOff x="-6748096" y="-1457849"/>
              <a:chExt cx="10067201" cy="9830285"/>
            </a:xfrm>
          </p:grpSpPr>
          <p:grpSp>
            <p:nvGrpSpPr>
              <p:cNvPr id="12" name="קבוצה 11">
                <a:extLst>
                  <a:ext uri="{FF2B5EF4-FFF2-40B4-BE49-F238E27FC236}">
                    <a16:creationId xmlns:a16="http://schemas.microsoft.com/office/drawing/2014/main" id="{476B7648-6314-C3F0-9E0D-142F894CA48E}"/>
                  </a:ext>
                </a:extLst>
              </p:cNvPr>
              <p:cNvGrpSpPr/>
              <p:nvPr/>
            </p:nvGrpSpPr>
            <p:grpSpPr>
              <a:xfrm rot="19319795">
                <a:off x="-6748096" y="-1457849"/>
                <a:ext cx="10067201" cy="9830285"/>
                <a:chOff x="-6748096" y="-1457849"/>
                <a:chExt cx="10067201" cy="9830285"/>
              </a:xfrm>
            </p:grpSpPr>
            <p:grpSp>
              <p:nvGrpSpPr>
                <p:cNvPr id="15" name="קבוצה 14">
                  <a:extLst>
                    <a:ext uri="{FF2B5EF4-FFF2-40B4-BE49-F238E27FC236}">
                      <a16:creationId xmlns:a16="http://schemas.microsoft.com/office/drawing/2014/main" id="{836824DA-CD1A-E4BB-DE07-97B8511E59DC}"/>
                    </a:ext>
                  </a:extLst>
                </p:cNvPr>
                <p:cNvGrpSpPr/>
                <p:nvPr/>
              </p:nvGrpSpPr>
              <p:grpSpPr>
                <a:xfrm rot="19465710">
                  <a:off x="-6748096" y="-1457849"/>
                  <a:ext cx="10067201" cy="9830285"/>
                  <a:chOff x="-6050603" y="-1361874"/>
                  <a:chExt cx="10067201" cy="9830285"/>
                </a:xfrm>
              </p:grpSpPr>
              <p:grpSp>
                <p:nvGrpSpPr>
                  <p:cNvPr id="20" name="קבוצה 19">
                    <a:extLst>
                      <a:ext uri="{FF2B5EF4-FFF2-40B4-BE49-F238E27FC236}">
                        <a16:creationId xmlns:a16="http://schemas.microsoft.com/office/drawing/2014/main" id="{01B61194-1B2F-212B-7A0E-6CAD4BDE5CD4}"/>
                      </a:ext>
                    </a:extLst>
                  </p:cNvPr>
                  <p:cNvGrpSpPr/>
                  <p:nvPr/>
                </p:nvGrpSpPr>
                <p:grpSpPr>
                  <a:xfrm>
                    <a:off x="-6050603" y="-1361874"/>
                    <a:ext cx="9847908" cy="9830285"/>
                    <a:chOff x="-6050603" y="-1361874"/>
                    <a:chExt cx="9847908" cy="9830285"/>
                  </a:xfrm>
                </p:grpSpPr>
                <p:sp>
                  <p:nvSpPr>
                    <p:cNvPr id="36" name="אליפסה 35">
                      <a:extLst>
                        <a:ext uri="{FF2B5EF4-FFF2-40B4-BE49-F238E27FC236}">
                          <a16:creationId xmlns:a16="http://schemas.microsoft.com/office/drawing/2014/main" id="{77E0A7BA-38FA-0309-42EE-80B44F85DEC9}"/>
                        </a:ext>
                      </a:extLst>
                    </p:cNvPr>
                    <p:cNvSpPr/>
                    <p:nvPr/>
                  </p:nvSpPr>
                  <p:spPr>
                    <a:xfrm>
                      <a:off x="-6050603" y="-1361874"/>
                      <a:ext cx="9847908" cy="9766572"/>
                    </a:xfrm>
                    <a:prstGeom prst="ellipse">
                      <a:avLst/>
                    </a:prstGeom>
                    <a:noFill/>
                    <a:ln>
                      <a:gradFill>
                        <a:gsLst>
                          <a:gs pos="0">
                            <a:schemeClr val="bg2"/>
                          </a:gs>
                          <a:gs pos="100000">
                            <a:schemeClr val="tx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7" name="אליפסה 36">
                      <a:extLst>
                        <a:ext uri="{FF2B5EF4-FFF2-40B4-BE49-F238E27FC236}">
                          <a16:creationId xmlns:a16="http://schemas.microsoft.com/office/drawing/2014/main" id="{440BA28A-0B0E-D3E3-66D3-01694C1C71E1}"/>
                        </a:ext>
                      </a:extLst>
                    </p:cNvPr>
                    <p:cNvSpPr/>
                    <p:nvPr/>
                  </p:nvSpPr>
                  <p:spPr>
                    <a:xfrm>
                      <a:off x="-2841615" y="8005702"/>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3" name="אליפסה 42">
                      <a:extLst>
                        <a:ext uri="{FF2B5EF4-FFF2-40B4-BE49-F238E27FC236}">
                          <a16:creationId xmlns:a16="http://schemas.microsoft.com/office/drawing/2014/main" id="{09676631-E5AA-44D8-1F52-6E66A402B831}"/>
                        </a:ext>
                      </a:extLst>
                    </p:cNvPr>
                    <p:cNvSpPr/>
                    <p:nvPr/>
                  </p:nvSpPr>
                  <p:spPr>
                    <a:xfrm>
                      <a:off x="181891" y="7928251"/>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4" name="אליפסה 43">
                      <a:extLst>
                        <a:ext uri="{FF2B5EF4-FFF2-40B4-BE49-F238E27FC236}">
                          <a16:creationId xmlns:a16="http://schemas.microsoft.com/office/drawing/2014/main" id="{179EDA82-D091-4A61-9595-A564D1B28B2D}"/>
                        </a:ext>
                      </a:extLst>
                    </p:cNvPr>
                    <p:cNvSpPr/>
                    <p:nvPr/>
                  </p:nvSpPr>
                  <p:spPr>
                    <a:xfrm>
                      <a:off x="2698390" y="6163936"/>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35" name="אליפסה 34">
                    <a:extLst>
                      <a:ext uri="{FF2B5EF4-FFF2-40B4-BE49-F238E27FC236}">
                        <a16:creationId xmlns:a16="http://schemas.microsoft.com/office/drawing/2014/main" id="{43A143F9-53A6-E279-1B1E-F542ED15F1E5}"/>
                      </a:ext>
                    </a:extLst>
                  </p:cNvPr>
                  <p:cNvSpPr/>
                  <p:nvPr/>
                </p:nvSpPr>
                <p:spPr>
                  <a:xfrm>
                    <a:off x="3575923" y="3197645"/>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8" name="אליפסה 17">
                  <a:extLst>
                    <a:ext uri="{FF2B5EF4-FFF2-40B4-BE49-F238E27FC236}">
                      <a16:creationId xmlns:a16="http://schemas.microsoft.com/office/drawing/2014/main" id="{22A501B3-2E03-4EC5-0CF8-F285B1B7CD49}"/>
                    </a:ext>
                  </a:extLst>
                </p:cNvPr>
                <p:cNvSpPr/>
                <p:nvPr/>
              </p:nvSpPr>
              <p:spPr>
                <a:xfrm>
                  <a:off x="2844072" y="4390933"/>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אליפסה 18">
                  <a:extLst>
                    <a:ext uri="{FF2B5EF4-FFF2-40B4-BE49-F238E27FC236}">
                      <a16:creationId xmlns:a16="http://schemas.microsoft.com/office/drawing/2014/main" id="{4CFC463C-3397-72A2-7EA7-D739DEF33EB5}"/>
                    </a:ext>
                  </a:extLst>
                </p:cNvPr>
                <p:cNvSpPr/>
                <p:nvPr/>
              </p:nvSpPr>
              <p:spPr>
                <a:xfrm>
                  <a:off x="2510681" y="5321146"/>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3" name="אליפסה 12">
                <a:extLst>
                  <a:ext uri="{FF2B5EF4-FFF2-40B4-BE49-F238E27FC236}">
                    <a16:creationId xmlns:a16="http://schemas.microsoft.com/office/drawing/2014/main" id="{202E3922-273C-A3B6-ED77-19EB18EA33F0}"/>
                  </a:ext>
                </a:extLst>
              </p:cNvPr>
              <p:cNvSpPr/>
              <p:nvPr/>
            </p:nvSpPr>
            <p:spPr>
              <a:xfrm rot="19319795">
                <a:off x="2790621" y="4705310"/>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1" name="אליפסה 10">
              <a:extLst>
                <a:ext uri="{FF2B5EF4-FFF2-40B4-BE49-F238E27FC236}">
                  <a16:creationId xmlns:a16="http://schemas.microsoft.com/office/drawing/2014/main" id="{1E61CFEA-A548-6A7C-4201-54EBA23322E4}"/>
                </a:ext>
              </a:extLst>
            </p:cNvPr>
            <p:cNvSpPr/>
            <p:nvPr/>
          </p:nvSpPr>
          <p:spPr>
            <a:xfrm rot="15018045">
              <a:off x="3108966" y="3335715"/>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mc:AlternateContent xmlns:mc="http://schemas.openxmlformats.org/markup-compatibility/2006" xmlns:a14="http://schemas.microsoft.com/office/drawing/2010/main">
        <mc:Choice Requires="a14">
          <p:sp>
            <p:nvSpPr>
              <p:cNvPr id="3" name="Google Shape;1961;p54">
                <a:extLst>
                  <a:ext uri="{FF2B5EF4-FFF2-40B4-BE49-F238E27FC236}">
                    <a16:creationId xmlns:a16="http://schemas.microsoft.com/office/drawing/2014/main" id="{A67AFFBB-4CAF-EA53-37A8-7623677143E7}"/>
                  </a:ext>
                </a:extLst>
              </p:cNvPr>
              <p:cNvSpPr txBox="1">
                <a:spLocks/>
              </p:cNvSpPr>
              <p:nvPr/>
            </p:nvSpPr>
            <p:spPr>
              <a:xfrm>
                <a:off x="5021146" y="-4821605"/>
                <a:ext cx="7170854" cy="36563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spcBef>
                    <a:spcPts val="125"/>
                  </a:spcBef>
                  <a:spcAft>
                    <a:spcPts val="125"/>
                  </a:spcAft>
                  <a:buClr>
                    <a:schemeClr val="tx2"/>
                  </a:buClr>
                  <a:buNone/>
                </a:pPr>
                <a:r>
                  <a:rPr lang="en-US" sz="2800" b="1" i="0" u="none" strike="noStrike" dirty="0">
                    <a:solidFill>
                      <a:schemeClr val="accent1"/>
                    </a:solidFill>
                    <a:effectLst/>
                    <a:latin typeface="DM Sans" pitchFamily="2" charset="0"/>
                  </a:rPr>
                  <a:t>Mathematical Tools for Our Framework:</a:t>
                </a:r>
                <a:endParaRPr lang="en-US" sz="2400" b="1" i="0" u="none" strike="noStrike" dirty="0">
                  <a:solidFill>
                    <a:srgbClr val="FFFFFF"/>
                  </a:solidFill>
                  <a:effectLst/>
                  <a:latin typeface="DM Sans" pitchFamily="2" charset="0"/>
                </a:endParaRPr>
              </a:p>
              <a:p>
                <a:pPr fontAlgn="base">
                  <a:lnSpc>
                    <a:spcPct val="150000"/>
                  </a:lnSpc>
                  <a:spcBef>
                    <a:spcPts val="125"/>
                  </a:spcBef>
                  <a:spcAft>
                    <a:spcPts val="125"/>
                  </a:spcAft>
                  <a:buClr>
                    <a:schemeClr val="tx2"/>
                  </a:buClr>
                  <a:buFont typeface="Wingdings" panose="05000000000000000000" pitchFamily="2" charset="2"/>
                  <a:buChar char="q"/>
                </a:pPr>
                <a14:m>
                  <m:oMath xmlns:m="http://schemas.openxmlformats.org/officeDocument/2006/math">
                    <m:sSup>
                      <m:sSupPr>
                        <m:ctrlPr>
                          <a:rPr lang="en-US" sz="2000" b="0" i="1" u="none" strike="noStrike" smtClean="0">
                            <a:solidFill>
                              <a:srgbClr val="FFFFFF"/>
                            </a:solidFill>
                            <a:effectLst/>
                            <a:latin typeface="Cambria Math" panose="02040503050406030204" pitchFamily="18" charset="0"/>
                          </a:rPr>
                        </m:ctrlPr>
                      </m:sSupPr>
                      <m:e>
                        <m:r>
                          <a:rPr lang="en-US" sz="2000" b="0" i="1" u="none" strike="noStrike" smtClean="0">
                            <a:solidFill>
                              <a:srgbClr val="FFFFFF"/>
                            </a:solidFill>
                            <a:effectLst/>
                            <a:latin typeface="Cambria Math" panose="02040503050406030204" pitchFamily="18" charset="0"/>
                          </a:rPr>
                          <m:t>𝐻</m:t>
                        </m:r>
                      </m:e>
                      <m:sup>
                        <m:r>
                          <a:rPr lang="en-US" sz="2000" b="0" i="1" u="none" strike="noStrike" smtClean="0">
                            <a:solidFill>
                              <a:srgbClr val="FFFFFF"/>
                            </a:solidFill>
                            <a:effectLst/>
                            <a:latin typeface="Cambria Math" panose="02040503050406030204" pitchFamily="18" charset="0"/>
                          </a:rPr>
                          <m:t> </m:t>
                        </m:r>
                        <m:r>
                          <a:rPr lang="en-US" sz="2000" b="0" i="1" u="none" strike="noStrike" smtClean="0">
                            <a:solidFill>
                              <a:srgbClr val="FFFFFF"/>
                            </a:solidFill>
                            <a:effectLst/>
                            <a:latin typeface="Cambria Math" panose="02040503050406030204" pitchFamily="18" charset="0"/>
                          </a:rPr>
                          <m:t>𝑛</m:t>
                        </m:r>
                        <m:r>
                          <a:rPr lang="en-US" sz="2000" b="0" i="1" u="none" strike="noStrike" smtClean="0">
                            <a:solidFill>
                              <a:srgbClr val="FFFFFF"/>
                            </a:solidFill>
                            <a:effectLst/>
                            <a:latin typeface="Cambria Math" panose="02040503050406030204" pitchFamily="18" charset="0"/>
                          </a:rPr>
                          <m:t>,</m:t>
                        </m:r>
                        <m:r>
                          <a:rPr lang="en-US" sz="2000" b="0" i="1" u="none" strike="noStrike" smtClean="0">
                            <a:solidFill>
                              <a:srgbClr val="FFFFFF"/>
                            </a:solidFill>
                            <a:effectLst/>
                            <a:latin typeface="Cambria Math" panose="02040503050406030204" pitchFamily="18" charset="0"/>
                          </a:rPr>
                          <m:t>𝑐</m:t>
                        </m:r>
                      </m:sup>
                    </m:sSup>
                    <m:r>
                      <a:rPr lang="en-US" sz="2000" b="0" i="1" u="none" strike="noStrike" smtClean="0">
                        <a:solidFill>
                          <a:srgbClr val="FFFFFF"/>
                        </a:solidFill>
                        <a:effectLst/>
                        <a:latin typeface="Cambria Math" panose="02040503050406030204" pitchFamily="18" charset="0"/>
                      </a:rPr>
                      <m:t>=</m:t>
                    </m:r>
                    <m:d>
                      <m:dPr>
                        <m:begChr m:val="{"/>
                        <m:endChr m:val="|"/>
                        <m:ctrlPr>
                          <a:rPr lang="en-US" sz="2000" b="0" i="1" u="none" strike="noStrike" smtClean="0">
                            <a:solidFill>
                              <a:srgbClr val="FFFFFF"/>
                            </a:solidFill>
                            <a:effectLst/>
                            <a:latin typeface="Cambria Math" panose="02040503050406030204" pitchFamily="18" charset="0"/>
                          </a:rPr>
                        </m:ctrlPr>
                      </m:dPr>
                      <m:e>
                        <m:r>
                          <a:rPr lang="en-US" sz="2000" b="0" i="1" u="none" strike="noStrike" smtClean="0">
                            <a:solidFill>
                              <a:srgbClr val="FFFFFF"/>
                            </a:solidFill>
                            <a:effectLst/>
                            <a:latin typeface="Cambria Math" panose="02040503050406030204" pitchFamily="18" charset="0"/>
                          </a:rPr>
                          <m:t> </m:t>
                        </m:r>
                        <m:r>
                          <a:rPr lang="en-US" sz="2000" b="0" i="1" u="none" strike="noStrike" smtClean="0">
                            <a:solidFill>
                              <a:srgbClr val="FFFFFF"/>
                            </a:solidFill>
                            <a:effectLst/>
                            <a:latin typeface="Cambria Math" panose="02040503050406030204" pitchFamily="18" charset="0"/>
                          </a:rPr>
                          <m:t>𝑥</m:t>
                        </m:r>
                        <m:r>
                          <a:rPr lang="en-US" sz="2000" b="0" i="1" u="none" strike="noStrike" smtClean="0">
                            <a:solidFill>
                              <a:srgbClr val="FFFFFF"/>
                            </a:solidFill>
                            <a:effectLst/>
                            <a:latin typeface="Cambria Math" panose="02040503050406030204" pitchFamily="18" charset="0"/>
                          </a:rPr>
                          <m:t> ∈ </m:t>
                        </m:r>
                        <m:sSup>
                          <m:sSupPr>
                            <m:ctrlPr>
                              <a:rPr lang="en-US" sz="2000" b="0" i="1" u="none" strike="noStrike" smtClean="0">
                                <a:solidFill>
                                  <a:srgbClr val="FFFFFF"/>
                                </a:solidFill>
                                <a:effectLst/>
                                <a:latin typeface="Cambria Math" panose="02040503050406030204" pitchFamily="18" charset="0"/>
                                <a:ea typeface="Cambria Math" panose="02040503050406030204" pitchFamily="18" charset="0"/>
                              </a:rPr>
                            </m:ctrlPr>
                          </m:sSupPr>
                          <m:e>
                            <m:r>
                              <a:rPr lang="en-US" sz="2000" b="0" i="1" u="none" strike="noStrike" smtClean="0">
                                <a:solidFill>
                                  <a:srgbClr val="FFFFFF"/>
                                </a:solidFill>
                                <a:effectLst/>
                                <a:latin typeface="Cambria Math" panose="02040503050406030204" pitchFamily="18" charset="0"/>
                                <a:ea typeface="Cambria Math" panose="02040503050406030204" pitchFamily="18" charset="0"/>
                              </a:rPr>
                              <m:t>ℝ</m:t>
                            </m:r>
                          </m:e>
                          <m:sup>
                            <m:r>
                              <a:rPr lang="en-US" sz="2000" b="0" i="1" u="none" strike="noStrike" smtClean="0">
                                <a:solidFill>
                                  <a:srgbClr val="FFFFFF"/>
                                </a:solidFill>
                                <a:effectLst/>
                                <a:latin typeface="Cambria Math" panose="02040503050406030204" pitchFamily="18" charset="0"/>
                                <a:ea typeface="Cambria Math" panose="02040503050406030204" pitchFamily="18" charset="0"/>
                              </a:rPr>
                              <m:t> </m:t>
                            </m:r>
                            <m:r>
                              <a:rPr lang="en-US" sz="2000" b="0" i="1" u="none" strike="noStrike" smtClean="0">
                                <a:solidFill>
                                  <a:srgbClr val="FFFFFF"/>
                                </a:solidFill>
                                <a:effectLst/>
                                <a:latin typeface="Cambria Math" panose="02040503050406030204" pitchFamily="18" charset="0"/>
                                <a:ea typeface="Cambria Math" panose="02040503050406030204" pitchFamily="18" charset="0"/>
                              </a:rPr>
                              <m:t>𝑛</m:t>
                            </m:r>
                          </m:sup>
                        </m:sSup>
                        <m:r>
                          <a:rPr lang="en-US" sz="2000" b="0" i="1" u="none" strike="noStrike" smtClean="0">
                            <a:solidFill>
                              <a:srgbClr val="FFFFFF"/>
                            </a:solidFill>
                            <a:effectLst/>
                            <a:latin typeface="Cambria Math" panose="02040503050406030204" pitchFamily="18" charset="0"/>
                            <a:ea typeface="Cambria Math" panose="02040503050406030204" pitchFamily="18" charset="0"/>
                          </a:rPr>
                          <m:t> </m:t>
                        </m:r>
                      </m:e>
                    </m:d>
                    <m:r>
                      <a:rPr lang="en-US" sz="2000" b="0" i="1" u="none" strike="noStrike" smtClean="0">
                        <a:solidFill>
                          <a:srgbClr val="FFFFFF"/>
                        </a:solidFill>
                        <a:effectLst/>
                        <a:latin typeface="Cambria Math" panose="02040503050406030204" pitchFamily="18" charset="0"/>
                        <a:ea typeface="Cambria Math" panose="02040503050406030204" pitchFamily="18" charset="0"/>
                      </a:rPr>
                      <m:t>  </m:t>
                    </m:r>
                    <m:d>
                      <m:dPr>
                        <m:begChr m:val="‖"/>
                        <m:endChr m:val="‖"/>
                        <m:ctrlPr>
                          <a:rPr lang="en-US" sz="2000" b="0" i="1" u="none" strike="noStrike" smtClean="0">
                            <a:solidFill>
                              <a:srgbClr val="FFFFFF"/>
                            </a:solidFill>
                            <a:effectLst/>
                            <a:latin typeface="Cambria Math" panose="02040503050406030204" pitchFamily="18" charset="0"/>
                            <a:ea typeface="Cambria Math" panose="02040503050406030204" pitchFamily="18" charset="0"/>
                          </a:rPr>
                        </m:ctrlPr>
                      </m:dPr>
                      <m:e>
                        <m:r>
                          <a:rPr lang="en-US" sz="2000" b="0" i="1" u="none" strike="noStrike" smtClean="0">
                            <a:solidFill>
                              <a:srgbClr val="FFFFFF"/>
                            </a:solidFill>
                            <a:effectLst/>
                            <a:latin typeface="Cambria Math" panose="02040503050406030204" pitchFamily="18" charset="0"/>
                            <a:ea typeface="Cambria Math" panose="02040503050406030204" pitchFamily="18" charset="0"/>
                          </a:rPr>
                          <m:t>𝑥</m:t>
                        </m:r>
                      </m:e>
                    </m:d>
                    <m:r>
                      <a:rPr lang="en-US" sz="2000" b="0" i="1" u="none" strike="noStrike" smtClean="0">
                        <a:solidFill>
                          <a:srgbClr val="FFFFFF"/>
                        </a:solidFill>
                        <a:effectLst/>
                        <a:latin typeface="Cambria Math" panose="02040503050406030204" pitchFamily="18" charset="0"/>
                        <a:ea typeface="Cambria Math" panose="02040503050406030204" pitchFamily="18" charset="0"/>
                      </a:rPr>
                      <m:t>&lt;</m:t>
                    </m:r>
                    <m:f>
                      <m:fPr>
                        <m:ctrlPr>
                          <a:rPr lang="en-US" sz="2000" b="0" i="1" u="none" strike="noStrike" smtClean="0">
                            <a:solidFill>
                              <a:srgbClr val="FFFFFF"/>
                            </a:solidFill>
                            <a:effectLst/>
                            <a:latin typeface="Cambria Math" panose="02040503050406030204" pitchFamily="18" charset="0"/>
                            <a:ea typeface="Cambria Math" panose="02040503050406030204" pitchFamily="18" charset="0"/>
                          </a:rPr>
                        </m:ctrlPr>
                      </m:fPr>
                      <m:num>
                        <m:r>
                          <a:rPr lang="en-US" sz="2000" b="0" i="1" u="none" strike="noStrike" smtClean="0">
                            <a:solidFill>
                              <a:srgbClr val="FFFFFF"/>
                            </a:solidFill>
                            <a:effectLst/>
                            <a:latin typeface="Cambria Math" panose="02040503050406030204" pitchFamily="18" charset="0"/>
                            <a:ea typeface="Cambria Math" panose="02040503050406030204" pitchFamily="18" charset="0"/>
                          </a:rPr>
                          <m:t>1</m:t>
                        </m:r>
                      </m:num>
                      <m:den>
                        <m:rad>
                          <m:radPr>
                            <m:degHide m:val="on"/>
                            <m:ctrlPr>
                              <a:rPr lang="en-US" sz="2000" b="0" i="1" u="none" strike="noStrike" smtClean="0">
                                <a:solidFill>
                                  <a:srgbClr val="FFFFFF"/>
                                </a:solidFill>
                                <a:effectLst/>
                                <a:latin typeface="Cambria Math" panose="02040503050406030204" pitchFamily="18" charset="0"/>
                                <a:ea typeface="Cambria Math" panose="02040503050406030204" pitchFamily="18" charset="0"/>
                              </a:rPr>
                            </m:ctrlPr>
                          </m:radPr>
                          <m:deg/>
                          <m:e>
                            <m:d>
                              <m:dPr>
                                <m:begChr m:val="|"/>
                                <m:endChr m:val="|"/>
                                <m:ctrlPr>
                                  <a:rPr lang="en-US" sz="2000" b="0" i="1" u="none" strike="noStrike" smtClean="0">
                                    <a:solidFill>
                                      <a:srgbClr val="FFFFFF"/>
                                    </a:solidFill>
                                    <a:effectLst/>
                                    <a:latin typeface="Cambria Math" panose="02040503050406030204" pitchFamily="18" charset="0"/>
                                    <a:ea typeface="Cambria Math" panose="02040503050406030204" pitchFamily="18" charset="0"/>
                                  </a:rPr>
                                </m:ctrlPr>
                              </m:dPr>
                              <m:e>
                                <m:r>
                                  <a:rPr lang="en-US" sz="2000" b="0" i="1" u="none" strike="noStrike" smtClean="0">
                                    <a:solidFill>
                                      <a:srgbClr val="FFFFFF"/>
                                    </a:solidFill>
                                    <a:effectLst/>
                                    <a:latin typeface="Cambria Math" panose="02040503050406030204" pitchFamily="18" charset="0"/>
                                    <a:ea typeface="Cambria Math" panose="02040503050406030204" pitchFamily="18" charset="0"/>
                                  </a:rPr>
                                  <m:t>𝑐</m:t>
                                </m:r>
                              </m:e>
                            </m:d>
                          </m:e>
                        </m:rad>
                      </m:den>
                    </m:f>
                    <m:r>
                      <a:rPr lang="en-US" sz="2000" b="0" i="1" u="none" strike="noStrike" smtClean="0">
                        <a:solidFill>
                          <a:srgbClr val="FFFFFF"/>
                        </a:solidFill>
                        <a:effectLst/>
                        <a:latin typeface="Cambria Math" panose="02040503050406030204" pitchFamily="18" charset="0"/>
                      </a:rPr>
                      <m:t>}</m:t>
                    </m:r>
                  </m:oMath>
                </a14:m>
                <a:r>
                  <a:rPr lang="en-US" sz="2000" dirty="0">
                    <a:solidFill>
                      <a:schemeClr val="bg1"/>
                    </a:solidFill>
                  </a:rPr>
                  <a:t> </a:t>
                </a:r>
                <a14:m>
                  <m:oMath xmlns:m="http://schemas.openxmlformats.org/officeDocument/2006/math">
                    <m:r>
                      <a:rPr lang="en-US" sz="2000" i="1">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&lt;</m:t>
                    </m:r>
                    <m:r>
                      <a:rPr lang="en-US" sz="2000" i="1">
                        <a:solidFill>
                          <a:schemeClr val="bg1"/>
                        </a:solidFill>
                        <a:latin typeface="Cambria Math" panose="02040503050406030204" pitchFamily="18" charset="0"/>
                      </a:rPr>
                      <m:t>0</m:t>
                    </m:r>
                  </m:oMath>
                </a14:m>
                <a:endParaRPr lang="en-US" sz="2400" baseline="-25000" dirty="0">
                  <a:solidFill>
                    <a:schemeClr val="bg1"/>
                  </a:solidFill>
                  <a:latin typeface="DM Sans" pitchFamily="2" charset="0"/>
                </a:endParaRPr>
              </a:p>
              <a:p>
                <a:pPr fontAlgn="base">
                  <a:lnSpc>
                    <a:spcPct val="150000"/>
                  </a:lnSpc>
                  <a:spcBef>
                    <a:spcPts val="125"/>
                  </a:spcBef>
                  <a:spcAft>
                    <a:spcPts val="125"/>
                  </a:spcAft>
                  <a:buClr>
                    <a:schemeClr val="tx2"/>
                  </a:buClr>
                  <a:buFont typeface="Wingdings" panose="05000000000000000000" pitchFamily="2" charset="2"/>
                  <a:buChar char="q"/>
                </a:pPr>
                <a14:m>
                  <m:oMath xmlns:m="http://schemas.openxmlformats.org/officeDocument/2006/math">
                    <m:sSubSup>
                      <m:sSubSupPr>
                        <m:ctrlPr>
                          <a:rPr lang="en-US" sz="2000" i="1" smtClean="0">
                            <a:solidFill>
                              <a:schemeClr val="bg1"/>
                            </a:solidFill>
                            <a:latin typeface="Cambria Math" panose="02040503050406030204" pitchFamily="18" charset="0"/>
                          </a:rPr>
                        </m:ctrlPr>
                      </m:sSubSupPr>
                      <m:e>
                        <m:r>
                          <a:rPr lang="en-US" sz="2000" i="1">
                            <a:solidFill>
                              <a:schemeClr val="bg1"/>
                            </a:solidFill>
                            <a:latin typeface="Cambria Math" panose="02040503050406030204" pitchFamily="18" charset="0"/>
                          </a:rPr>
                          <m:t>𝑑</m:t>
                        </m:r>
                      </m:e>
                      <m:sub>
                        <m:r>
                          <a:rPr lang="en-US" sz="2000" i="1">
                            <a:solidFill>
                              <a:schemeClr val="bg1"/>
                            </a:solidFill>
                            <a:latin typeface="Cambria Math" panose="02040503050406030204" pitchFamily="18" charset="0"/>
                          </a:rPr>
                          <m:t>𝐻</m:t>
                        </m:r>
                      </m:sub>
                      <m:sup>
                        <m:r>
                          <a:rPr lang="en-US" sz="2000" i="1">
                            <a:solidFill>
                              <a:schemeClr val="bg1"/>
                            </a:solidFill>
                            <a:latin typeface="Cambria Math" panose="02040503050406030204" pitchFamily="18" charset="0"/>
                          </a:rPr>
                          <m:t>𝑐</m:t>
                        </m:r>
                      </m:sup>
                    </m:sSubSup>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𝑦</m:t>
                        </m:r>
                      </m:e>
                    </m:d>
                    <m:r>
                      <a:rPr lang="en-US" sz="2000" i="1">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1</m:t>
                        </m:r>
                      </m:num>
                      <m:den>
                        <m:rad>
                          <m:radPr>
                            <m:degHide m:val="on"/>
                            <m:ctrlPr>
                              <a:rPr lang="en-US" sz="2000" i="1">
                                <a:solidFill>
                                  <a:schemeClr val="bg1"/>
                                </a:solidFill>
                                <a:latin typeface="Cambria Math" panose="02040503050406030204" pitchFamily="18" charset="0"/>
                              </a:rPr>
                            </m:ctrlPr>
                          </m:radPr>
                          <m:deg/>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𝑐</m:t>
                                </m:r>
                              </m:e>
                            </m:d>
                          </m:e>
                        </m:rad>
                      </m:den>
                    </m:f>
                    <m:r>
                      <a:rPr lang="en-US" sz="2000" i="1">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𝑎𝑟𝑐𝑐𝑜𝑠</m:t>
                    </m:r>
                    <m:r>
                      <a:rPr lang="en-US" sz="2000" b="0" i="1" smtClean="0">
                        <a:solidFill>
                          <a:schemeClr val="bg1"/>
                        </a:solidFill>
                        <a:latin typeface="Cambria Math" panose="02040503050406030204" pitchFamily="18" charset="0"/>
                      </a:rPr>
                      <m:t>h</m:t>
                    </m:r>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2</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𝑦</m:t>
                                    </m:r>
                                  </m:e>
                                </m:d>
                              </m:e>
                              <m:sup>
                                <m:r>
                                  <a:rPr lang="en-US" sz="2000" i="1">
                                    <a:solidFill>
                                      <a:schemeClr val="bg1"/>
                                    </a:solidFill>
                                    <a:latin typeface="Cambria Math" panose="02040503050406030204" pitchFamily="18" charset="0"/>
                                  </a:rPr>
                                  <m:t>2</m:t>
                                </m:r>
                              </m:sup>
                            </m:sSup>
                          </m:num>
                          <m:den>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𝑐</m:t>
                                </m:r>
                                <m:sSup>
                                  <m:sSupPr>
                                    <m:ctrlPr>
                                      <a:rPr lang="en-US" sz="2000" i="1">
                                        <a:solidFill>
                                          <a:schemeClr val="bg1"/>
                                        </a:solidFill>
                                        <a:latin typeface="Cambria Math" panose="02040503050406030204" pitchFamily="18" charset="0"/>
                                      </a:rPr>
                                    </m:ctrlPr>
                                  </m:sSupPr>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e>
                                    </m:d>
                                  </m:e>
                                  <m:sup>
                                    <m:r>
                                      <a:rPr lang="en-US" sz="2000" i="1">
                                        <a:solidFill>
                                          <a:schemeClr val="bg1"/>
                                        </a:solidFill>
                                        <a:latin typeface="Cambria Math" panose="02040503050406030204" pitchFamily="18" charset="0"/>
                                      </a:rPr>
                                      <m:t>2</m:t>
                                    </m:r>
                                  </m:sup>
                                </m:sSup>
                              </m:e>
                            </m:d>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𝑐</m:t>
                                </m:r>
                                <m:sSup>
                                  <m:sSupPr>
                                    <m:ctrlPr>
                                      <a:rPr lang="en-US" sz="2000" i="1">
                                        <a:solidFill>
                                          <a:schemeClr val="bg1"/>
                                        </a:solidFill>
                                        <a:latin typeface="Cambria Math" panose="02040503050406030204" pitchFamily="18" charset="0"/>
                                      </a:rPr>
                                    </m:ctrlPr>
                                  </m:sSupPr>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𝑦</m:t>
                                        </m:r>
                                      </m:e>
                                    </m:d>
                                  </m:e>
                                  <m:sup>
                                    <m:r>
                                      <a:rPr lang="en-US" sz="2000" i="1">
                                        <a:solidFill>
                                          <a:schemeClr val="bg1"/>
                                        </a:solidFill>
                                        <a:latin typeface="Cambria Math" panose="02040503050406030204" pitchFamily="18" charset="0"/>
                                      </a:rPr>
                                      <m:t>2</m:t>
                                    </m:r>
                                  </m:sup>
                                </m:sSup>
                              </m:e>
                            </m:d>
                          </m:den>
                        </m:f>
                      </m:e>
                    </m:d>
                    <m:r>
                      <a:rPr lang="en-US" sz="2000" i="1">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&lt;</m:t>
                    </m:r>
                    <m:r>
                      <a:rPr lang="en-US" sz="2000" i="1">
                        <a:solidFill>
                          <a:schemeClr val="bg1"/>
                        </a:solidFill>
                        <a:latin typeface="Cambria Math" panose="02040503050406030204" pitchFamily="18" charset="0"/>
                      </a:rPr>
                      <m:t>0</m:t>
                    </m:r>
                  </m:oMath>
                </a14:m>
                <a:endParaRPr lang="en-US" sz="2400" b="0" i="0" u="none" strike="noStrike" baseline="-25000" dirty="0">
                  <a:solidFill>
                    <a:schemeClr val="bg1"/>
                  </a:solidFill>
                  <a:effectLst/>
                  <a:latin typeface="DM Sans" pitchFamily="2" charset="0"/>
                </a:endParaRPr>
              </a:p>
              <a:p>
                <a:pPr fontAlgn="base">
                  <a:lnSpc>
                    <a:spcPct val="150000"/>
                  </a:lnSpc>
                  <a:spcBef>
                    <a:spcPts val="125"/>
                  </a:spcBef>
                  <a:spcAft>
                    <a:spcPts val="125"/>
                  </a:spcAft>
                  <a:buClr>
                    <a:schemeClr val="tx2"/>
                  </a:buClr>
                  <a:buFont typeface="Wingdings" panose="05000000000000000000" pitchFamily="2" charset="2"/>
                  <a:buChar char="q"/>
                </a:pPr>
                <a14:m>
                  <m:oMath xmlns:m="http://schemas.openxmlformats.org/officeDocument/2006/math">
                    <m:r>
                      <a:rPr lang="en-US" sz="2000" i="1" smtClean="0">
                        <a:solidFill>
                          <a:schemeClr val="bg1"/>
                        </a:solidFill>
                        <a:latin typeface="Cambria Math" panose="02040503050406030204" pitchFamily="18" charset="0"/>
                      </a:rPr>
                      <m:t>𝑥</m:t>
                    </m:r>
                    <m:sSub>
                      <m:sSubPr>
                        <m:ctrlPr>
                          <a:rPr lang="en-US" sz="2000" i="1">
                            <a:solidFill>
                              <a:schemeClr val="bg1"/>
                            </a:solidFill>
                            <a:latin typeface="Cambria Math" panose="02040503050406030204" pitchFamily="18" charset="0"/>
                          </a:rPr>
                        </m:ctrlPr>
                      </m:sSubPr>
                      <m:e>
                        <m:r>
                          <a:rPr lang="en-US" sz="2000">
                            <a:solidFill>
                              <a:schemeClr val="bg1"/>
                            </a:solidFill>
                            <a:latin typeface="Cambria Math" panose="02040503050406030204" pitchFamily="18" charset="0"/>
                          </a:rPr>
                          <m:t>⊕</m:t>
                        </m:r>
                      </m:e>
                      <m:sub>
                        <m:r>
                          <a:rPr lang="en-US" sz="2000" i="1">
                            <a:solidFill>
                              <a:schemeClr val="bg1"/>
                            </a:solidFill>
                            <a:latin typeface="Cambria Math" panose="02040503050406030204" pitchFamily="18" charset="0"/>
                          </a:rPr>
                          <m:t>𝑐</m:t>
                        </m:r>
                      </m:sub>
                    </m:sSub>
                    <m:r>
                      <a:rPr lang="en-US" sz="2000" i="1">
                        <a:solidFill>
                          <a:schemeClr val="bg1"/>
                        </a:solidFill>
                        <a:latin typeface="Cambria Math" panose="02040503050406030204" pitchFamily="18" charset="0"/>
                      </a:rPr>
                      <m:t>𝑦</m:t>
                    </m:r>
                    <m:r>
                      <a:rPr lang="en-US" sz="2000" i="1">
                        <a:solidFill>
                          <a:schemeClr val="bg1"/>
                        </a:solidFill>
                        <a:latin typeface="Cambria Math" panose="02040503050406030204" pitchFamily="18" charset="0"/>
                      </a:rPr>
                      <m:t>=</m:t>
                    </m:r>
                    <m:d>
                      <m:dPr>
                        <m:ctrlPr>
                          <a:rPr lang="en-US" sz="2000" i="1">
                            <a:solidFill>
                              <a:schemeClr val="bg1"/>
                            </a:solidFill>
                            <a:latin typeface="Cambria Math" panose="02040503050406030204" pitchFamily="18" charset="0"/>
                          </a:rPr>
                        </m:ctrlPr>
                      </m:dPr>
                      <m:e>
                        <m:f>
                          <m:fPr>
                            <m:ctrlPr>
                              <a:rPr lang="en-US" sz="2000" i="1">
                                <a:solidFill>
                                  <a:schemeClr val="bg1"/>
                                </a:solidFill>
                                <a:latin typeface="Cambria Math" panose="02040503050406030204" pitchFamily="18" charset="0"/>
                              </a:rPr>
                            </m:ctrlPr>
                          </m:fPr>
                          <m:num>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2</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m:t>
                                </m:r>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𝑦</m:t>
                                    </m:r>
                                  </m:e>
                                </m:d>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𝑦</m:t>
                                        </m:r>
                                      </m:e>
                                    </m:d>
                                  </m:e>
                                  <m:sup>
                                    <m:r>
                                      <a:rPr lang="en-US" sz="2000" i="1">
                                        <a:solidFill>
                                          <a:schemeClr val="bg1"/>
                                        </a:solidFill>
                                        <a:latin typeface="Cambria Math" panose="02040503050406030204" pitchFamily="18" charset="0"/>
                                      </a:rPr>
                                      <m:t>2</m:t>
                                    </m:r>
                                  </m:sup>
                                </m:sSup>
                              </m:e>
                            </m:d>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m:t>
                            </m:r>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e>
                                    </m:d>
                                  </m:e>
                                  <m:sup>
                                    <m:r>
                                      <a:rPr lang="en-US" sz="2000" i="1">
                                        <a:solidFill>
                                          <a:schemeClr val="bg1"/>
                                        </a:solidFill>
                                        <a:latin typeface="Cambria Math" panose="02040503050406030204" pitchFamily="18" charset="0"/>
                                      </a:rPr>
                                      <m:t>2</m:t>
                                    </m:r>
                                  </m:sup>
                                </m:sSup>
                              </m:e>
                            </m:d>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𝑦</m:t>
                            </m:r>
                          </m:num>
                          <m:den>
                            <m:r>
                              <a:rPr lang="en-US" sz="2000" i="1">
                                <a:solidFill>
                                  <a:schemeClr val="bg1"/>
                                </a:solidFill>
                                <a:latin typeface="Cambria Math" panose="02040503050406030204" pitchFamily="18" charset="0"/>
                              </a:rPr>
                              <m:t>1</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2</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m:t>
                            </m:r>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𝑦</m:t>
                                </m:r>
                              </m:e>
                            </m:d>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panose="02040503050406030204" pitchFamily="18" charset="0"/>
                                  </a:rPr>
                                  <m:t>𝑐</m:t>
                                </m:r>
                              </m:e>
                              <m:sup>
                                <m:r>
                                  <a:rPr lang="en-US" sz="2000" i="1">
                                    <a:solidFill>
                                      <a:schemeClr val="bg1"/>
                                    </a:solidFill>
                                    <a:latin typeface="Cambria Math" panose="02040503050406030204" pitchFamily="18" charset="0"/>
                                  </a:rPr>
                                  <m:t>2</m:t>
                                </m:r>
                              </m:sup>
                            </m:sSup>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e>
                                </m:d>
                              </m:e>
                              <m:sup>
                                <m:r>
                                  <a:rPr lang="en-US" sz="2000" i="1">
                                    <a:solidFill>
                                      <a:schemeClr val="bg1"/>
                                    </a:solidFill>
                                    <a:latin typeface="Cambria Math" panose="02040503050406030204" pitchFamily="18" charset="0"/>
                                  </a:rPr>
                                  <m:t>2</m:t>
                                </m:r>
                              </m:sup>
                            </m:sSup>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𝑦</m:t>
                                    </m:r>
                                  </m:e>
                                </m:d>
                              </m:e>
                              <m:sup>
                                <m:r>
                                  <a:rPr lang="en-US" sz="2000" i="1">
                                    <a:solidFill>
                                      <a:schemeClr val="bg1"/>
                                    </a:solidFill>
                                    <a:latin typeface="Cambria Math" panose="02040503050406030204" pitchFamily="18" charset="0"/>
                                  </a:rPr>
                                  <m:t>2</m:t>
                                </m:r>
                              </m:sup>
                            </m:sSup>
                          </m:den>
                        </m:f>
                      </m:e>
                    </m:d>
                    <m:r>
                      <a:rPr lang="en-US" sz="2000" i="1">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𝑐</m:t>
                    </m:r>
                    <m:r>
                      <a:rPr lang="en-US" sz="2000" i="1">
                        <a:solidFill>
                          <a:schemeClr val="bg1"/>
                        </a:solidFill>
                        <a:latin typeface="Cambria Math" panose="02040503050406030204" pitchFamily="18" charset="0"/>
                      </a:rPr>
                      <m:t>&lt;</m:t>
                    </m:r>
                    <m:r>
                      <a:rPr lang="en-US" sz="2000" i="1">
                        <a:solidFill>
                          <a:schemeClr val="bg1"/>
                        </a:solidFill>
                        <a:latin typeface="Cambria Math" panose="02040503050406030204" pitchFamily="18" charset="0"/>
                      </a:rPr>
                      <m:t>0</m:t>
                    </m:r>
                  </m:oMath>
                </a14:m>
                <a:endParaRPr lang="en-US" sz="2000" b="0" i="0" u="none" strike="noStrike" baseline="-25000" dirty="0">
                  <a:solidFill>
                    <a:schemeClr val="bg1"/>
                  </a:solidFill>
                  <a:effectLst/>
                  <a:latin typeface="DM Sans" pitchFamily="2" charset="0"/>
                </a:endParaRPr>
              </a:p>
              <a:p>
                <a:pPr fontAlgn="base">
                  <a:lnSpc>
                    <a:spcPct val="150000"/>
                  </a:lnSpc>
                  <a:spcBef>
                    <a:spcPts val="125"/>
                  </a:spcBef>
                  <a:spcAft>
                    <a:spcPts val="125"/>
                  </a:spcAft>
                  <a:buClr>
                    <a:schemeClr val="tx2"/>
                  </a:buClr>
                  <a:buFont typeface="Wingdings" panose="05000000000000000000" pitchFamily="2" charset="2"/>
                  <a:buChar char="q"/>
                </a:pPr>
                <a14:m>
                  <m:oMath xmlns:m="http://schemas.openxmlformats.org/officeDocument/2006/math">
                    <m:func>
                      <m:funcPr>
                        <m:ctrlPr>
                          <a:rPr lang="en-US" i="1" smtClean="0">
                            <a:solidFill>
                              <a:schemeClr val="bg1"/>
                            </a:solidFill>
                            <a:latin typeface="Cambria Math" panose="02040503050406030204" pitchFamily="18" charset="0"/>
                          </a:rPr>
                        </m:ctrlPr>
                      </m:funcPr>
                      <m:fNa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𝑙𝑜𝑔</m:t>
                            </m:r>
                          </m:e>
                          <m:sub>
                            <m:r>
                              <a:rPr lang="en-US" i="1">
                                <a:solidFill>
                                  <a:schemeClr val="bg1"/>
                                </a:solidFill>
                                <a:latin typeface="Cambria Math" panose="02040503050406030204" pitchFamily="18" charset="0"/>
                              </a:rPr>
                              <m:t>𝑧</m:t>
                            </m:r>
                          </m:sub>
                          <m:sup>
                            <m:r>
                              <a:rPr lang="en-US" i="1">
                                <a:solidFill>
                                  <a:schemeClr val="bg1"/>
                                </a:solidFill>
                                <a:latin typeface="Cambria Math" panose="02040503050406030204" pitchFamily="18" charset="0"/>
                              </a:rPr>
                              <m:t>𝑐</m:t>
                            </m:r>
                          </m:sup>
                        </m:sSubSup>
                      </m:fName>
                      <m:e>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𝜃</m:t>
                                </m:r>
                              </m:e>
                              <m:sup>
                                <m:r>
                                  <a:rPr lang="en-US" i="1">
                                    <a:solidFill>
                                      <a:schemeClr val="bg1"/>
                                    </a:solidFill>
                                    <a:latin typeface="Cambria Math" panose="02040503050406030204" pitchFamily="18" charset="0"/>
                                  </a:rPr>
                                  <m:t>𝐻</m:t>
                                </m:r>
                              </m:sup>
                            </m:sSup>
                          </m:e>
                        </m:d>
                      </m:e>
                    </m:func>
                    <m:r>
                      <a:rPr lang="en-US" i="1">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𝜃</m:t>
                        </m:r>
                      </m:e>
                      <m:sub>
                        <m:r>
                          <a:rPr lang="en-US" i="1">
                            <a:solidFill>
                              <a:schemeClr val="bg1"/>
                            </a:solidFill>
                            <a:latin typeface="Cambria Math" panose="02040503050406030204" pitchFamily="18" charset="0"/>
                          </a:rPr>
                          <m:t>𝑧</m:t>
                        </m:r>
                      </m:sub>
                      <m:sup>
                        <m:r>
                          <a:rPr lang="en-US" i="1">
                            <a:solidFill>
                              <a:schemeClr val="bg1"/>
                            </a:solidFill>
                            <a:latin typeface="Cambria Math" panose="02040503050406030204" pitchFamily="18" charset="0"/>
                          </a:rPr>
                          <m:t>𝐸</m:t>
                        </m:r>
                      </m:sup>
                    </m:sSubSup>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2</m:t>
                        </m:r>
                      </m:num>
                      <m:den>
                        <m:rad>
                          <m:radPr>
                            <m:degHide m:val="on"/>
                            <m:ctrlPr>
                              <a:rPr lang="en-US" i="1">
                                <a:solidFill>
                                  <a:schemeClr val="bg1"/>
                                </a:solidFill>
                                <a:latin typeface="Cambria Math" panose="02040503050406030204" pitchFamily="18" charset="0"/>
                              </a:rPr>
                            </m:ctrlPr>
                          </m:radPr>
                          <m:deg/>
                          <m:e>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𝑐</m:t>
                                </m:r>
                              </m:e>
                            </m:d>
                          </m:e>
                        </m:rad>
                        <m:r>
                          <a:rPr lang="en-US" i="1">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𝜆</m:t>
                            </m:r>
                          </m:e>
                          <m:sub>
                            <m:r>
                              <a:rPr lang="en-US" i="1">
                                <a:solidFill>
                                  <a:schemeClr val="bg1"/>
                                </a:solidFill>
                                <a:latin typeface="Cambria Math" panose="02040503050406030204" pitchFamily="18" charset="0"/>
                              </a:rPr>
                              <m:t>𝑧</m:t>
                            </m:r>
                          </m:sub>
                          <m:sup>
                            <m:r>
                              <a:rPr lang="en-US" i="1">
                                <a:solidFill>
                                  <a:schemeClr val="bg1"/>
                                </a:solidFill>
                                <a:latin typeface="Cambria Math" panose="02040503050406030204" pitchFamily="18" charset="0"/>
                              </a:rPr>
                              <m:t>𝑐</m:t>
                            </m:r>
                          </m:sup>
                        </m:sSubSup>
                      </m:den>
                    </m:f>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𝑎𝑟𝑐𝑡𝑎𝑛</m:t>
                    </m:r>
                    <m:r>
                      <a:rPr lang="en-US" b="0" i="1" smtClean="0">
                        <a:solidFill>
                          <a:schemeClr val="bg1"/>
                        </a:solidFill>
                        <a:latin typeface="Cambria Math" panose="02040503050406030204" pitchFamily="18" charset="0"/>
                      </a:rPr>
                      <m:t>h</m:t>
                    </m:r>
                    <m:d>
                      <m:dPr>
                        <m:ctrlPr>
                          <a:rPr lang="en-US" i="1">
                            <a:solidFill>
                              <a:schemeClr val="bg1"/>
                            </a:solidFill>
                            <a:latin typeface="Cambria Math" panose="02040503050406030204" pitchFamily="18" charset="0"/>
                          </a:rPr>
                        </m:ctrlPr>
                      </m:dPr>
                      <m:e>
                        <m:rad>
                          <m:radPr>
                            <m:degHide m:val="on"/>
                            <m:ctrlPr>
                              <a:rPr lang="en-US" i="1">
                                <a:solidFill>
                                  <a:schemeClr val="bg1"/>
                                </a:solidFill>
                                <a:latin typeface="Cambria Math" panose="02040503050406030204" pitchFamily="18" charset="0"/>
                              </a:rPr>
                            </m:ctrlPr>
                          </m:radPr>
                          <m:deg/>
                          <m:e>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𝑐</m:t>
                                </m:r>
                              </m:e>
                            </m:d>
                          </m:e>
                        </m:rad>
                        <m:r>
                          <a:rPr lang="en-US" i="1">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𝑧</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m:t>
                                </m:r>
                              </m:e>
                              <m:sub>
                                <m:r>
                                  <a:rPr lang="en-US" i="1">
                                    <a:solidFill>
                                      <a:schemeClr val="bg1"/>
                                    </a:solidFill>
                                    <a:latin typeface="Cambria Math" panose="02040503050406030204" pitchFamily="18" charset="0"/>
                                  </a:rPr>
                                  <m:t>𝑐</m:t>
                                </m:r>
                              </m:sub>
                            </m:sSub>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𝜃</m:t>
                                </m:r>
                              </m:e>
                              <m:sup>
                                <m:r>
                                  <a:rPr lang="en-US" i="1">
                                    <a:solidFill>
                                      <a:schemeClr val="bg1"/>
                                    </a:solidFill>
                                    <a:latin typeface="Cambria Math" panose="02040503050406030204" pitchFamily="18" charset="0"/>
                                  </a:rPr>
                                  <m:t>𝐻</m:t>
                                </m:r>
                              </m:sup>
                            </m:sSup>
                          </m:e>
                        </m:d>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𝑧</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m:t>
                            </m:r>
                          </m:e>
                          <m:sub>
                            <m:r>
                              <a:rPr lang="en-US" i="1">
                                <a:solidFill>
                                  <a:schemeClr val="bg1"/>
                                </a:solidFill>
                                <a:latin typeface="Cambria Math" panose="02040503050406030204" pitchFamily="18" charset="0"/>
                              </a:rPr>
                              <m:t>𝑐</m:t>
                            </m:r>
                          </m:sub>
                        </m:sSub>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𝜃</m:t>
                            </m:r>
                          </m:e>
                          <m:sup>
                            <m:r>
                              <a:rPr lang="en-US" i="1">
                                <a:solidFill>
                                  <a:schemeClr val="bg1"/>
                                </a:solidFill>
                                <a:latin typeface="Cambria Math" panose="02040503050406030204" pitchFamily="18" charset="0"/>
                              </a:rPr>
                              <m:t>𝐻</m:t>
                            </m:r>
                          </m:sup>
                        </m:sSup>
                      </m:num>
                      <m:den>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𝑧</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m:t>
                                </m:r>
                              </m:e>
                              <m:sub>
                                <m:r>
                                  <a:rPr lang="en-US" i="1">
                                    <a:solidFill>
                                      <a:schemeClr val="bg1"/>
                                    </a:solidFill>
                                    <a:latin typeface="Cambria Math" panose="02040503050406030204" pitchFamily="18" charset="0"/>
                                  </a:rPr>
                                  <m:t>𝑐</m:t>
                                </m:r>
                              </m:sub>
                            </m:sSub>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𝜃</m:t>
                                </m:r>
                              </m:e>
                              <m:sup>
                                <m:r>
                                  <a:rPr lang="en-US" i="1">
                                    <a:solidFill>
                                      <a:schemeClr val="bg1"/>
                                    </a:solidFill>
                                    <a:latin typeface="Cambria Math" panose="02040503050406030204" pitchFamily="18" charset="0"/>
                                  </a:rPr>
                                  <m:t>𝐻</m:t>
                                </m:r>
                              </m:sup>
                            </m:sSup>
                          </m:e>
                        </m:d>
                      </m:den>
                    </m:f>
                  </m:oMath>
                </a14:m>
                <a:endParaRPr lang="en-US" sz="3267" baseline="-25000" dirty="0">
                  <a:solidFill>
                    <a:schemeClr val="bg1"/>
                  </a:solidFill>
                  <a:latin typeface="DM Sans" pitchFamily="2" charset="0"/>
                </a:endParaRPr>
              </a:p>
              <a:p>
                <a:pPr fontAlgn="base">
                  <a:lnSpc>
                    <a:spcPct val="150000"/>
                  </a:lnSpc>
                  <a:spcBef>
                    <a:spcPts val="125"/>
                  </a:spcBef>
                  <a:spcAft>
                    <a:spcPts val="125"/>
                  </a:spcAft>
                  <a:buClr>
                    <a:schemeClr val="tx2"/>
                  </a:buClr>
                  <a:buFont typeface="Arial" panose="020B0604020202020204" pitchFamily="34" charset="0"/>
                  <a:buChar char="•"/>
                </a:pPr>
                <a14:m>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𝜆</m:t>
                        </m:r>
                      </m:e>
                      <m:sub>
                        <m:r>
                          <a:rPr lang="en-US" i="1">
                            <a:solidFill>
                              <a:schemeClr val="bg1"/>
                            </a:solidFill>
                            <a:latin typeface="Cambria Math" panose="02040503050406030204" pitchFamily="18" charset="0"/>
                          </a:rPr>
                          <m:t>𝑧</m:t>
                        </m:r>
                      </m:sub>
                      <m:sup>
                        <m:r>
                          <a:rPr lang="en-US" i="1">
                            <a:solidFill>
                              <a:schemeClr val="bg1"/>
                            </a:solidFill>
                            <a:latin typeface="Cambria Math" panose="02040503050406030204" pitchFamily="18" charset="0"/>
                          </a:rPr>
                          <m:t>𝑐</m:t>
                        </m:r>
                      </m:sup>
                    </m:sSubSup>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2</m:t>
                        </m:r>
                      </m:num>
                      <m:den>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𝑐</m:t>
                        </m:r>
                        <m:r>
                          <a:rPr lang="en-US" i="1">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𝑧</m:t>
                                </m:r>
                              </m:e>
                            </m:d>
                          </m:e>
                          <m:sup>
                            <m:r>
                              <a:rPr lang="en-US" i="1">
                                <a:solidFill>
                                  <a:schemeClr val="bg1"/>
                                </a:solidFill>
                                <a:latin typeface="Cambria Math" panose="02040503050406030204" pitchFamily="18" charset="0"/>
                              </a:rPr>
                              <m:t>2</m:t>
                            </m:r>
                          </m:sup>
                        </m:sSup>
                      </m:den>
                    </m:f>
                  </m:oMath>
                </a14:m>
                <a:endParaRPr lang="en-US" dirty="0">
                  <a:solidFill>
                    <a:schemeClr val="bg1"/>
                  </a:solidFill>
                </a:endParaRPr>
              </a:p>
              <a:p>
                <a:pPr marL="114300" indent="0" fontAlgn="base">
                  <a:lnSpc>
                    <a:spcPct val="150000"/>
                  </a:lnSpc>
                  <a:buClr>
                    <a:schemeClr val="tx2"/>
                  </a:buClr>
                  <a:buNone/>
                </a:pPr>
                <a:endParaRPr lang="en-US" sz="3200" b="0" i="0" u="none" strike="noStrike" baseline="-25000" dirty="0">
                  <a:solidFill>
                    <a:schemeClr val="bg1"/>
                  </a:solidFill>
                  <a:effectLst/>
                  <a:latin typeface="DM Sans" pitchFamily="2" charset="0"/>
                </a:endParaRPr>
              </a:p>
            </p:txBody>
          </p:sp>
        </mc:Choice>
        <mc:Fallback xmlns="">
          <p:sp>
            <p:nvSpPr>
              <p:cNvPr id="3" name="Google Shape;1961;p54">
                <a:extLst>
                  <a:ext uri="{FF2B5EF4-FFF2-40B4-BE49-F238E27FC236}">
                    <a16:creationId xmlns:a16="http://schemas.microsoft.com/office/drawing/2014/main" id="{A67AFFBB-4CAF-EA53-37A8-7623677143E7}"/>
                  </a:ext>
                </a:extLst>
              </p:cNvPr>
              <p:cNvSpPr txBox="1">
                <a:spLocks noRot="1" noChangeAspect="1" noMove="1" noResize="1" noEditPoints="1" noAdjustHandles="1" noChangeArrowheads="1" noChangeShapeType="1" noTextEdit="1"/>
              </p:cNvSpPr>
              <p:nvPr/>
            </p:nvSpPr>
            <p:spPr>
              <a:xfrm>
                <a:off x="5021146" y="-4821605"/>
                <a:ext cx="7170854" cy="3656340"/>
              </a:xfrm>
              <a:prstGeom prst="rect">
                <a:avLst/>
              </a:prstGeom>
              <a:blipFill>
                <a:blip r:embed="rId5"/>
                <a:stretch>
                  <a:fillRect l="-170" t="-167" r="-340" b="-19000"/>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3768646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646D5-0C28-9BFE-8CBF-B87C26FCB89C}"/>
            </a:ext>
          </a:extLst>
        </p:cNvPr>
        <p:cNvGrpSpPr/>
        <p:nvPr/>
      </p:nvGrpSpPr>
      <p:grpSpPr>
        <a:xfrm>
          <a:off x="0" y="0"/>
          <a:ext cx="0" cy="0"/>
          <a:chOff x="0" y="0"/>
          <a:chExt cx="0" cy="0"/>
        </a:xfrm>
      </p:grpSpPr>
      <p:pic>
        <p:nvPicPr>
          <p:cNvPr id="55" name="תמונה 54" descr="תמונה שמכילה קל, שמיים, כחול, לילה">
            <a:extLst>
              <a:ext uri="{FF2B5EF4-FFF2-40B4-BE49-F238E27FC236}">
                <a16:creationId xmlns:a16="http://schemas.microsoft.com/office/drawing/2014/main" id="{3AE6E196-C873-FD51-69F3-C7EBCDA75887}"/>
              </a:ext>
            </a:extLst>
          </p:cNvPr>
          <p:cNvPicPr>
            <a:picLocks noChangeAspect="1"/>
          </p:cNvPicPr>
          <p:nvPr/>
        </p:nvPicPr>
        <p:blipFill>
          <a:blip r:embed="rId3">
            <a:extLst>
              <a:ext uri="{28A0092B-C50C-407E-A947-70E740481C1C}">
                <a14:useLocalDpi xmlns:a14="http://schemas.microsoft.com/office/drawing/2010/main" val="0"/>
              </a:ext>
            </a:extLst>
          </a:blip>
          <a:srcRect l="-1" t="40099" r="235" b="2304"/>
          <a:stretch/>
        </p:blipFill>
        <p:spPr>
          <a:xfrm>
            <a:off x="-4517500" y="-60334"/>
            <a:ext cx="21285200" cy="6915769"/>
          </a:xfrm>
          <a:prstGeom prst="rect">
            <a:avLst/>
          </a:prstGeom>
        </p:spPr>
      </p:pic>
      <p:sp>
        <p:nvSpPr>
          <p:cNvPr id="4" name="מלבן 3">
            <a:extLst>
              <a:ext uri="{FF2B5EF4-FFF2-40B4-BE49-F238E27FC236}">
                <a16:creationId xmlns:a16="http://schemas.microsoft.com/office/drawing/2014/main" id="{F23F078D-A910-AA84-40DD-7BFB37C2E1DC}"/>
              </a:ext>
            </a:extLst>
          </p:cNvPr>
          <p:cNvSpPr/>
          <p:nvPr/>
        </p:nvSpPr>
        <p:spPr>
          <a:xfrm>
            <a:off x="0" y="-3145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5" name="אליפסה 4">
            <a:extLst>
              <a:ext uri="{FF2B5EF4-FFF2-40B4-BE49-F238E27FC236}">
                <a16:creationId xmlns:a16="http://schemas.microsoft.com/office/drawing/2014/main" id="{BC36131E-12F7-D3D9-E953-3C7C82CC7EE9}"/>
              </a:ext>
            </a:extLst>
          </p:cNvPr>
          <p:cNvSpPr/>
          <p:nvPr/>
        </p:nvSpPr>
        <p:spPr>
          <a:xfrm>
            <a:off x="425301" y="2330508"/>
            <a:ext cx="2214276" cy="2196981"/>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algn="ctr"/>
            <a:r>
              <a:rPr lang="en-US" sz="1800" b="1" i="0" u="none" strike="noStrike" dirty="0">
                <a:solidFill>
                  <a:schemeClr val="bg1"/>
                </a:solidFill>
                <a:effectLst/>
                <a:latin typeface="Arial" panose="020B0604020202020204" pitchFamily="34" charset="0"/>
              </a:rPr>
              <a:t>Theoretical Foundation </a:t>
            </a:r>
            <a:endParaRPr lang="he-IL" dirty="0">
              <a:solidFill>
                <a:schemeClr val="bg1"/>
              </a:solidFill>
            </a:endParaRPr>
          </a:p>
        </p:txBody>
      </p:sp>
      <p:sp>
        <p:nvSpPr>
          <p:cNvPr id="14" name="Google Shape;1957;p54">
            <a:extLst>
              <a:ext uri="{FF2B5EF4-FFF2-40B4-BE49-F238E27FC236}">
                <a16:creationId xmlns:a16="http://schemas.microsoft.com/office/drawing/2014/main" id="{DC5DF866-F1F7-1EDB-CB0B-E7B631CFEB26}"/>
              </a:ext>
            </a:extLst>
          </p:cNvPr>
          <p:cNvSpPr txBox="1">
            <a:spLocks/>
          </p:cNvSpPr>
          <p:nvPr/>
        </p:nvSpPr>
        <p:spPr>
          <a:xfrm>
            <a:off x="-1893235" y="-2199904"/>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CITATION NETWORK</a:t>
            </a:r>
          </a:p>
        </p:txBody>
      </p:sp>
      <p:sp>
        <p:nvSpPr>
          <p:cNvPr id="16" name="Google Shape;1957;p54">
            <a:extLst>
              <a:ext uri="{FF2B5EF4-FFF2-40B4-BE49-F238E27FC236}">
                <a16:creationId xmlns:a16="http://schemas.microsoft.com/office/drawing/2014/main" id="{1969FEBD-FA84-2125-6E64-4B7C3044AA41}"/>
              </a:ext>
            </a:extLst>
          </p:cNvPr>
          <p:cNvSpPr txBox="1">
            <a:spLocks/>
          </p:cNvSpPr>
          <p:nvPr/>
        </p:nvSpPr>
        <p:spPr>
          <a:xfrm>
            <a:off x="1078728" y="-1106000"/>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Hyperbolic Geometry</a:t>
            </a:r>
          </a:p>
        </p:txBody>
      </p:sp>
      <p:sp>
        <p:nvSpPr>
          <p:cNvPr id="17" name="Google Shape;1957;p54">
            <a:extLst>
              <a:ext uri="{FF2B5EF4-FFF2-40B4-BE49-F238E27FC236}">
                <a16:creationId xmlns:a16="http://schemas.microsoft.com/office/drawing/2014/main" id="{0A8ACE2C-8627-C85B-0265-E0B3E2D1877F}"/>
              </a:ext>
            </a:extLst>
          </p:cNvPr>
          <p:cNvSpPr txBox="1">
            <a:spLocks/>
          </p:cNvSpPr>
          <p:nvPr/>
        </p:nvSpPr>
        <p:spPr>
          <a:xfrm>
            <a:off x="2832031" y="1637717"/>
            <a:ext cx="1527300" cy="352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DISKNET</a:t>
            </a:r>
          </a:p>
        </p:txBody>
      </p:sp>
      <p:sp>
        <p:nvSpPr>
          <p:cNvPr id="8" name="Google Shape;1957;p54">
            <a:extLst>
              <a:ext uri="{FF2B5EF4-FFF2-40B4-BE49-F238E27FC236}">
                <a16:creationId xmlns:a16="http://schemas.microsoft.com/office/drawing/2014/main" id="{57C10EE5-4599-BDB7-B69D-118495BE191F}"/>
              </a:ext>
            </a:extLst>
          </p:cNvPr>
          <p:cNvSpPr txBox="1">
            <a:spLocks/>
          </p:cNvSpPr>
          <p:nvPr/>
        </p:nvSpPr>
        <p:spPr>
          <a:xfrm>
            <a:off x="3120018" y="4683927"/>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Anomaly</a:t>
            </a:r>
          </a:p>
          <a:p>
            <a:pPr algn="ctr"/>
            <a:r>
              <a:rPr lang="en-US" sz="1400" kern="0" dirty="0"/>
              <a:t>Detection</a:t>
            </a:r>
          </a:p>
        </p:txBody>
      </p:sp>
      <p:pic>
        <p:nvPicPr>
          <p:cNvPr id="6148" name="Picture 4">
            <a:extLst>
              <a:ext uri="{FF2B5EF4-FFF2-40B4-BE49-F238E27FC236}">
                <a16:creationId xmlns:a16="http://schemas.microsoft.com/office/drawing/2014/main" id="{D55AF941-2751-5962-DCA5-29E96F18B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4519" y="3314927"/>
            <a:ext cx="3600000" cy="2471567"/>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957;p54">
            <a:extLst>
              <a:ext uri="{FF2B5EF4-FFF2-40B4-BE49-F238E27FC236}">
                <a16:creationId xmlns:a16="http://schemas.microsoft.com/office/drawing/2014/main" id="{9BB677ED-3784-2D90-200E-A913E44CF822}"/>
              </a:ext>
            </a:extLst>
          </p:cNvPr>
          <p:cNvSpPr txBox="1">
            <a:spLocks/>
          </p:cNvSpPr>
          <p:nvPr/>
        </p:nvSpPr>
        <p:spPr>
          <a:xfrm>
            <a:off x="3163298" y="3018720"/>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solidFill>
                  <a:schemeClr val="tx2"/>
                </a:solidFill>
              </a:rPr>
              <a:t>Core Components</a:t>
            </a:r>
          </a:p>
        </p:txBody>
      </p:sp>
      <p:sp>
        <p:nvSpPr>
          <p:cNvPr id="20" name="Google Shape;1961;p54">
            <a:extLst>
              <a:ext uri="{FF2B5EF4-FFF2-40B4-BE49-F238E27FC236}">
                <a16:creationId xmlns:a16="http://schemas.microsoft.com/office/drawing/2014/main" id="{51F11C26-F9A3-50B3-AF8B-7EB2F6E5F20A}"/>
              </a:ext>
            </a:extLst>
          </p:cNvPr>
          <p:cNvSpPr txBox="1">
            <a:spLocks/>
          </p:cNvSpPr>
          <p:nvPr/>
        </p:nvSpPr>
        <p:spPr>
          <a:xfrm>
            <a:off x="4670979" y="137522"/>
            <a:ext cx="3306076" cy="26987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400" i="0" u="none" strike="noStrike" dirty="0">
                <a:solidFill>
                  <a:schemeClr val="accent1"/>
                </a:solidFill>
                <a:effectLst/>
                <a:latin typeface="DM Sans" pitchFamily="2" charset="0"/>
              </a:rPr>
              <a:t>Skeleton Extraction:</a:t>
            </a:r>
            <a:r>
              <a:rPr lang="en-US" sz="2400" b="1" dirty="0">
                <a:solidFill>
                  <a:schemeClr val="accent1"/>
                </a:solidFill>
                <a:latin typeface="DM Sans" pitchFamily="2" charset="0"/>
              </a:rPr>
              <a:t> </a:t>
            </a:r>
            <a:r>
              <a:rPr lang="en-US" sz="2400" b="0" i="0" u="none" strike="noStrike" dirty="0">
                <a:solidFill>
                  <a:schemeClr val="bg1"/>
                </a:solidFill>
                <a:effectLst/>
                <a:latin typeface="DM Sans" pitchFamily="2" charset="0"/>
              </a:rPr>
              <a:t>Extract a simplified </a:t>
            </a:r>
          </a:p>
          <a:p>
            <a:pPr marL="114300" indent="0" rtl="0" fontAlgn="base">
              <a:lnSpc>
                <a:spcPct val="150000"/>
              </a:lnSpc>
              <a:buClr>
                <a:schemeClr val="tx2"/>
              </a:buClr>
              <a:buNone/>
            </a:pPr>
            <a:r>
              <a:rPr lang="en-US" sz="2400" b="0" i="0" u="none" strike="noStrike" dirty="0">
                <a:solidFill>
                  <a:schemeClr val="bg1"/>
                </a:solidFill>
                <a:effectLst/>
                <a:latin typeface="DM Sans" pitchFamily="2" charset="0"/>
              </a:rPr>
              <a:t>dynamic skeleton preserving the core structure.</a:t>
            </a:r>
          </a:p>
          <a:p>
            <a:pPr marL="114300" indent="0" rtl="0" fontAlgn="base">
              <a:lnSpc>
                <a:spcPct val="150000"/>
              </a:lnSpc>
              <a:buClr>
                <a:schemeClr val="tx2"/>
              </a:buClr>
              <a:buNone/>
            </a:pPr>
            <a:endParaRPr lang="en-US" sz="2800" b="0" i="0" u="none" strike="noStrike" dirty="0">
              <a:solidFill>
                <a:schemeClr val="accent1"/>
              </a:solidFill>
              <a:effectLst/>
              <a:latin typeface="DM Sans" pitchFamily="2" charset="0"/>
            </a:endParaRPr>
          </a:p>
        </p:txBody>
      </p:sp>
      <p:sp>
        <p:nvSpPr>
          <p:cNvPr id="23" name="Google Shape;1961;p54">
            <a:extLst>
              <a:ext uri="{FF2B5EF4-FFF2-40B4-BE49-F238E27FC236}">
                <a16:creationId xmlns:a16="http://schemas.microsoft.com/office/drawing/2014/main" id="{0F15C62C-FC91-D4E9-19CC-C7BE6B87D27D}"/>
              </a:ext>
            </a:extLst>
          </p:cNvPr>
          <p:cNvSpPr txBox="1">
            <a:spLocks/>
          </p:cNvSpPr>
          <p:nvPr/>
        </p:nvSpPr>
        <p:spPr>
          <a:xfrm>
            <a:off x="4609594" y="3014553"/>
            <a:ext cx="3306076" cy="24039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400" i="0" u="none" strike="noStrike" dirty="0">
                <a:solidFill>
                  <a:schemeClr val="accent1"/>
                </a:solidFill>
                <a:effectLst/>
                <a:latin typeface="DM Sans" pitchFamily="2" charset="0"/>
              </a:rPr>
              <a:t>Skeleton Dynamics Modeling: </a:t>
            </a:r>
            <a:r>
              <a:rPr lang="en-US" sz="2400" b="0" i="0" u="none" strike="noStrike" dirty="0">
                <a:solidFill>
                  <a:schemeClr val="bg1"/>
                </a:solidFill>
                <a:effectLst/>
                <a:latin typeface="DM Sans" pitchFamily="2" charset="0"/>
              </a:rPr>
              <a:t>Apply </a:t>
            </a:r>
            <a:r>
              <a:rPr lang="en-US" sz="2400" b="1" i="0" u="none" strike="noStrike" dirty="0">
                <a:solidFill>
                  <a:schemeClr val="bg1"/>
                </a:solidFill>
                <a:effectLst/>
                <a:latin typeface="DM Sans" pitchFamily="2" charset="0"/>
              </a:rPr>
              <a:t>Neural ODEs </a:t>
            </a:r>
            <a:r>
              <a:rPr lang="en-US" sz="2400" b="0" i="0" u="none" strike="noStrike" dirty="0">
                <a:solidFill>
                  <a:schemeClr val="bg1"/>
                </a:solidFill>
                <a:effectLst/>
                <a:latin typeface="DM Sans" pitchFamily="2" charset="0"/>
              </a:rPr>
              <a:t>on the skeleton.</a:t>
            </a:r>
            <a:endParaRPr lang="en-US" sz="2800" b="0" i="0" u="none" strike="noStrike" dirty="0">
              <a:solidFill>
                <a:schemeClr val="accent1"/>
              </a:solidFill>
              <a:effectLst/>
              <a:latin typeface="DM Sans" pitchFamily="2" charset="0"/>
            </a:endParaRPr>
          </a:p>
        </p:txBody>
      </p:sp>
      <p:sp>
        <p:nvSpPr>
          <p:cNvPr id="24" name="Google Shape;1961;p54">
            <a:extLst>
              <a:ext uri="{FF2B5EF4-FFF2-40B4-BE49-F238E27FC236}">
                <a16:creationId xmlns:a16="http://schemas.microsoft.com/office/drawing/2014/main" id="{81336FDC-A990-8290-24D5-7A053CAA03CC}"/>
              </a:ext>
            </a:extLst>
          </p:cNvPr>
          <p:cNvSpPr txBox="1">
            <a:spLocks/>
          </p:cNvSpPr>
          <p:nvPr/>
        </p:nvSpPr>
        <p:spPr>
          <a:xfrm>
            <a:off x="8240790" y="136103"/>
            <a:ext cx="3306076" cy="2193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400" i="0" u="none" strike="noStrike" dirty="0">
                <a:solidFill>
                  <a:schemeClr val="accent1"/>
                </a:solidFill>
                <a:effectLst/>
                <a:latin typeface="DM Sans" pitchFamily="2" charset="0"/>
              </a:rPr>
              <a:t>Super-Resolution Reconstruction:</a:t>
            </a:r>
            <a:r>
              <a:rPr lang="en-US" sz="2400" b="1" i="0" u="none" strike="noStrike" dirty="0">
                <a:solidFill>
                  <a:schemeClr val="accent1"/>
                </a:solidFill>
                <a:effectLst/>
                <a:latin typeface="DM Sans" pitchFamily="2" charset="0"/>
              </a:rPr>
              <a:t> </a:t>
            </a:r>
            <a:r>
              <a:rPr lang="en-US" sz="2400" b="0" i="0" u="none" strike="noStrike" dirty="0">
                <a:solidFill>
                  <a:schemeClr val="bg1"/>
                </a:solidFill>
                <a:effectLst/>
                <a:latin typeface="DM Sans" pitchFamily="2" charset="0"/>
              </a:rPr>
              <a:t>Reconstructs the full network dynamics.</a:t>
            </a:r>
            <a:endParaRPr lang="en-US" sz="2800" b="0" i="0" u="none" strike="noStrike" dirty="0">
              <a:solidFill>
                <a:schemeClr val="accent1"/>
              </a:solidFill>
              <a:effectLst/>
              <a:latin typeface="DM Sans" pitchFamily="2" charset="0"/>
            </a:endParaRPr>
          </a:p>
        </p:txBody>
      </p:sp>
      <p:cxnSp>
        <p:nvCxnSpPr>
          <p:cNvPr id="25" name="Google Shape;2107;p63">
            <a:extLst>
              <a:ext uri="{FF2B5EF4-FFF2-40B4-BE49-F238E27FC236}">
                <a16:creationId xmlns:a16="http://schemas.microsoft.com/office/drawing/2014/main" id="{028A0682-BBAC-FCCB-414C-1FCC30C0F404}"/>
              </a:ext>
            </a:extLst>
          </p:cNvPr>
          <p:cNvCxnSpPr/>
          <p:nvPr/>
        </p:nvCxnSpPr>
        <p:spPr>
          <a:xfrm>
            <a:off x="4692170" y="3121831"/>
            <a:ext cx="6840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6" name="Google Shape;2108;p63">
            <a:extLst>
              <a:ext uri="{FF2B5EF4-FFF2-40B4-BE49-F238E27FC236}">
                <a16:creationId xmlns:a16="http://schemas.microsoft.com/office/drawing/2014/main" id="{64512CFF-EA50-9D24-9AFD-7EF559A19569}"/>
              </a:ext>
            </a:extLst>
          </p:cNvPr>
          <p:cNvCxnSpPr/>
          <p:nvPr/>
        </p:nvCxnSpPr>
        <p:spPr>
          <a:xfrm>
            <a:off x="8010570" y="420407"/>
            <a:ext cx="0" cy="5400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9" name="Google Shape;1957;p54">
            <a:extLst>
              <a:ext uri="{FF2B5EF4-FFF2-40B4-BE49-F238E27FC236}">
                <a16:creationId xmlns:a16="http://schemas.microsoft.com/office/drawing/2014/main" id="{77B4633D-743F-C881-7B4F-937D9F9C9C08}"/>
              </a:ext>
            </a:extLst>
          </p:cNvPr>
          <p:cNvSpPr txBox="1">
            <a:spLocks/>
          </p:cNvSpPr>
          <p:nvPr/>
        </p:nvSpPr>
        <p:spPr>
          <a:xfrm>
            <a:off x="1490728" y="7242588"/>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Isolation Forest</a:t>
            </a:r>
          </a:p>
        </p:txBody>
      </p:sp>
      <p:sp>
        <p:nvSpPr>
          <p:cNvPr id="44" name="Google Shape;1961;p54">
            <a:extLst>
              <a:ext uri="{FF2B5EF4-FFF2-40B4-BE49-F238E27FC236}">
                <a16:creationId xmlns:a16="http://schemas.microsoft.com/office/drawing/2014/main" id="{76261C37-430A-1481-499A-F9065D81C564}"/>
              </a:ext>
            </a:extLst>
          </p:cNvPr>
          <p:cNvSpPr txBox="1">
            <a:spLocks/>
          </p:cNvSpPr>
          <p:nvPr/>
        </p:nvSpPr>
        <p:spPr>
          <a:xfrm>
            <a:off x="5021146" y="-3053221"/>
            <a:ext cx="7170854" cy="15230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800" b="1" i="0" u="none" strike="noStrike" dirty="0">
                <a:solidFill>
                  <a:schemeClr val="accent1"/>
                </a:solidFill>
                <a:effectLst/>
                <a:latin typeface="Arial" panose="020B0604020202020204" pitchFamily="34" charset="0"/>
              </a:rPr>
              <a:t>DISKNET: Dynamics- Invariant Skeleton Neural Network</a:t>
            </a:r>
            <a:endParaRPr lang="en-US" sz="2800" b="1" i="0" u="none" strike="noStrike" dirty="0">
              <a:solidFill>
                <a:schemeClr val="accent1"/>
              </a:solidFill>
              <a:effectLst/>
              <a:latin typeface="DM Sans" pitchFamily="2" charset="0"/>
            </a:endParaRPr>
          </a:p>
          <a:p>
            <a:pPr marL="114300" indent="0" rtl="0" fontAlgn="base">
              <a:lnSpc>
                <a:spcPct val="150000"/>
              </a:lnSpc>
              <a:buClr>
                <a:schemeClr val="tx2"/>
              </a:buClr>
              <a:buNone/>
            </a:pPr>
            <a:r>
              <a:rPr lang="en-US" sz="2400" b="1" i="0" u="none" strike="noStrike" dirty="0">
                <a:solidFill>
                  <a:srgbClr val="FFFFFF"/>
                </a:solidFill>
                <a:effectLst/>
                <a:latin typeface="DM Sans" pitchFamily="2" charset="0"/>
              </a:rPr>
              <a:t>Goal</a:t>
            </a:r>
            <a:r>
              <a:rPr lang="en-US" sz="2400" b="0" i="0" u="none" strike="noStrike" dirty="0">
                <a:solidFill>
                  <a:srgbClr val="FFFFFF"/>
                </a:solidFill>
                <a:effectLst/>
                <a:latin typeface="DM Sans" pitchFamily="2" charset="0"/>
              </a:rPr>
              <a:t>: Capture long-term dynamics of complex networks through simplified, stable skeletons</a:t>
            </a:r>
          </a:p>
          <a:p>
            <a:pPr rtl="0" fontAlgn="base">
              <a:lnSpc>
                <a:spcPct val="150000"/>
              </a:lnSpc>
              <a:buClr>
                <a:schemeClr val="tx2"/>
              </a:buClr>
              <a:buFont typeface="Wingdings" panose="05000000000000000000" pitchFamily="2" charset="2"/>
              <a:buChar char="q"/>
            </a:pPr>
            <a:endParaRPr lang="en-US" sz="2400" b="0" i="0" u="none" strike="noStrike" dirty="0">
              <a:solidFill>
                <a:srgbClr val="FFFFFF"/>
              </a:solidFill>
              <a:effectLst/>
              <a:latin typeface="DM Sans" pitchFamily="2" charset="0"/>
            </a:endParaRPr>
          </a:p>
        </p:txBody>
      </p:sp>
      <p:sp>
        <p:nvSpPr>
          <p:cNvPr id="54" name="Google Shape;1961;p54">
            <a:extLst>
              <a:ext uri="{FF2B5EF4-FFF2-40B4-BE49-F238E27FC236}">
                <a16:creationId xmlns:a16="http://schemas.microsoft.com/office/drawing/2014/main" id="{55EC4071-051F-39D8-859C-F0DB15612715}"/>
              </a:ext>
            </a:extLst>
          </p:cNvPr>
          <p:cNvSpPr txBox="1">
            <a:spLocks/>
          </p:cNvSpPr>
          <p:nvPr/>
        </p:nvSpPr>
        <p:spPr>
          <a:xfrm>
            <a:off x="4806260" y="6923028"/>
            <a:ext cx="7385740" cy="52314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400" b="1" i="0" u="none" strike="noStrike" dirty="0">
                <a:solidFill>
                  <a:schemeClr val="tx2"/>
                </a:solidFill>
                <a:effectLst/>
                <a:latin typeface="DM Sans" pitchFamily="2" charset="0"/>
              </a:rPr>
              <a:t>Anomaly Detection </a:t>
            </a:r>
            <a:r>
              <a:rPr lang="en-US" sz="2400" b="0" i="0" u="none" strike="noStrike" dirty="0">
                <a:solidFill>
                  <a:srgbClr val="FFFFFF"/>
                </a:solidFill>
                <a:effectLst/>
                <a:latin typeface="DM Sans" pitchFamily="2" charset="0"/>
              </a:rPr>
              <a:t>is the process of identifying rare, unusual, or suspicious patterns in data that deviate significantly from the norm.</a:t>
            </a:r>
          </a:p>
          <a:p>
            <a:pPr marL="114300" indent="0" rtl="0" fontAlgn="base">
              <a:lnSpc>
                <a:spcPct val="150000"/>
              </a:lnSpc>
              <a:buClr>
                <a:schemeClr val="tx2"/>
              </a:buClr>
              <a:buNone/>
            </a:pPr>
            <a:r>
              <a:rPr lang="en-US" sz="2400" b="1" i="0" u="none" strike="noStrike" dirty="0">
                <a:solidFill>
                  <a:srgbClr val="FFFFFF"/>
                </a:solidFill>
                <a:effectLst/>
                <a:latin typeface="DM Sans" pitchFamily="2" charset="0"/>
              </a:rPr>
              <a:t>In Citation Networks, anomalies may include:</a:t>
            </a:r>
            <a:endParaRPr lang="en-US" sz="2400" b="0" i="0" u="none" strike="noStrike" dirty="0">
              <a:solidFill>
                <a:srgbClr val="FFFFFF"/>
              </a:solidFill>
              <a:effectLst/>
              <a:latin typeface="DM Sans" pitchFamily="2" charset="0"/>
            </a:endParaRP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Unexpected citation links between unrelated research areas.</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Sudden citation bursts to low-visibility papers.</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Structural inconsistencies in evolving graphs.</a:t>
            </a:r>
          </a:p>
          <a:p>
            <a:pPr rtl="0" fontAlgn="base">
              <a:lnSpc>
                <a:spcPct val="150000"/>
              </a:lnSpc>
              <a:buClr>
                <a:schemeClr val="tx2"/>
              </a:buClr>
              <a:buFont typeface="Wingdings" panose="05000000000000000000" pitchFamily="2" charset="2"/>
              <a:buChar char="q"/>
            </a:pPr>
            <a:endParaRPr lang="en-US" sz="2400" b="0" i="0" u="none" strike="noStrike" dirty="0">
              <a:solidFill>
                <a:srgbClr val="FFFFFF"/>
              </a:solidFill>
              <a:effectLst/>
              <a:latin typeface="DM Sans" pitchFamily="2" charset="0"/>
            </a:endParaRPr>
          </a:p>
        </p:txBody>
      </p:sp>
      <p:sp>
        <p:nvSpPr>
          <p:cNvPr id="2" name="Google Shape;295;p51">
            <a:extLst>
              <a:ext uri="{FF2B5EF4-FFF2-40B4-BE49-F238E27FC236}">
                <a16:creationId xmlns:a16="http://schemas.microsoft.com/office/drawing/2014/main" id="{23B235F3-8E4D-1321-1CA3-003B1C1BC274}"/>
              </a:ext>
            </a:extLst>
          </p:cNvPr>
          <p:cNvSpPr/>
          <p:nvPr/>
        </p:nvSpPr>
        <p:spPr>
          <a:xfrm rot="16200000">
            <a:off x="11371716" y="6037105"/>
            <a:ext cx="797163" cy="843406"/>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1"/>
          </a:solidFill>
          <a:ln>
            <a:noFill/>
          </a:ln>
        </p:spPr>
        <p:txBody>
          <a:bodyPr spcFirstLastPara="1" vert="vert" wrap="square" lIns="91425" tIns="91425" rIns="91425" bIns="91425" anchor="b" anchorCtr="1">
            <a:noAutofit/>
          </a:bodyPr>
          <a:lstStyle/>
          <a:p>
            <a:pPr marL="0" lvl="0" indent="0" algn="l" rtl="0">
              <a:spcBef>
                <a:spcPts val="0"/>
              </a:spcBef>
              <a:spcAft>
                <a:spcPts val="0"/>
              </a:spcAft>
              <a:buNone/>
            </a:pPr>
            <a:r>
              <a:rPr lang="en-US" sz="2400" dirty="0"/>
              <a:t>9</a:t>
            </a:r>
            <a:endParaRPr sz="2800" dirty="0"/>
          </a:p>
        </p:txBody>
      </p:sp>
      <p:grpSp>
        <p:nvGrpSpPr>
          <p:cNvPr id="3" name="קבוצה 2">
            <a:extLst>
              <a:ext uri="{FF2B5EF4-FFF2-40B4-BE49-F238E27FC236}">
                <a16:creationId xmlns:a16="http://schemas.microsoft.com/office/drawing/2014/main" id="{0B93E2E1-024B-420F-D682-7ACB41E91F68}"/>
              </a:ext>
            </a:extLst>
          </p:cNvPr>
          <p:cNvGrpSpPr/>
          <p:nvPr/>
        </p:nvGrpSpPr>
        <p:grpSpPr>
          <a:xfrm rot="2170266">
            <a:off x="-6629638" y="-1576307"/>
            <a:ext cx="10004055" cy="10067201"/>
            <a:chOff x="-6629638" y="-1576307"/>
            <a:chExt cx="10004055" cy="10067201"/>
          </a:xfrm>
        </p:grpSpPr>
        <p:grpSp>
          <p:nvGrpSpPr>
            <p:cNvPr id="6" name="קבוצה 5">
              <a:extLst>
                <a:ext uri="{FF2B5EF4-FFF2-40B4-BE49-F238E27FC236}">
                  <a16:creationId xmlns:a16="http://schemas.microsoft.com/office/drawing/2014/main" id="{83CA9683-548E-1C4C-0E22-713D8D1F1D8F}"/>
                </a:ext>
              </a:extLst>
            </p:cNvPr>
            <p:cNvGrpSpPr/>
            <p:nvPr/>
          </p:nvGrpSpPr>
          <p:grpSpPr>
            <a:xfrm rot="18313746">
              <a:off x="-6748096" y="-1457849"/>
              <a:ext cx="10067201" cy="9830285"/>
              <a:chOff x="-6748096" y="-1457849"/>
              <a:chExt cx="10067201" cy="9830285"/>
            </a:xfrm>
          </p:grpSpPr>
          <p:grpSp>
            <p:nvGrpSpPr>
              <p:cNvPr id="9" name="קבוצה 8">
                <a:extLst>
                  <a:ext uri="{FF2B5EF4-FFF2-40B4-BE49-F238E27FC236}">
                    <a16:creationId xmlns:a16="http://schemas.microsoft.com/office/drawing/2014/main" id="{10CB20B8-EA7A-EA02-874E-1B4ACD5655A2}"/>
                  </a:ext>
                </a:extLst>
              </p:cNvPr>
              <p:cNvGrpSpPr/>
              <p:nvPr/>
            </p:nvGrpSpPr>
            <p:grpSpPr>
              <a:xfrm rot="19319795">
                <a:off x="-6748096" y="-1457849"/>
                <a:ext cx="10067201" cy="9830285"/>
                <a:chOff x="-6748096" y="-1457849"/>
                <a:chExt cx="10067201" cy="9830285"/>
              </a:xfrm>
            </p:grpSpPr>
            <p:grpSp>
              <p:nvGrpSpPr>
                <p:cNvPr id="12" name="קבוצה 11">
                  <a:extLst>
                    <a:ext uri="{FF2B5EF4-FFF2-40B4-BE49-F238E27FC236}">
                      <a16:creationId xmlns:a16="http://schemas.microsoft.com/office/drawing/2014/main" id="{8D58B465-0A91-F310-9F57-D58738BF34BF}"/>
                    </a:ext>
                  </a:extLst>
                </p:cNvPr>
                <p:cNvGrpSpPr/>
                <p:nvPr/>
              </p:nvGrpSpPr>
              <p:grpSpPr>
                <a:xfrm rot="19465710">
                  <a:off x="-6748096" y="-1457849"/>
                  <a:ext cx="10067201" cy="9830285"/>
                  <a:chOff x="-6050603" y="-1361874"/>
                  <a:chExt cx="10067201" cy="9830285"/>
                </a:xfrm>
              </p:grpSpPr>
              <p:grpSp>
                <p:nvGrpSpPr>
                  <p:cNvPr id="18" name="קבוצה 17">
                    <a:extLst>
                      <a:ext uri="{FF2B5EF4-FFF2-40B4-BE49-F238E27FC236}">
                        <a16:creationId xmlns:a16="http://schemas.microsoft.com/office/drawing/2014/main" id="{DFA691AC-8E03-303C-DC12-B98742AC92EE}"/>
                      </a:ext>
                    </a:extLst>
                  </p:cNvPr>
                  <p:cNvGrpSpPr/>
                  <p:nvPr/>
                </p:nvGrpSpPr>
                <p:grpSpPr>
                  <a:xfrm>
                    <a:off x="-6050603" y="-1361874"/>
                    <a:ext cx="9847908" cy="9830285"/>
                    <a:chOff x="-6050603" y="-1361874"/>
                    <a:chExt cx="9847908" cy="9830285"/>
                  </a:xfrm>
                </p:grpSpPr>
                <p:sp>
                  <p:nvSpPr>
                    <p:cNvPr id="21" name="אליפסה 20">
                      <a:extLst>
                        <a:ext uri="{FF2B5EF4-FFF2-40B4-BE49-F238E27FC236}">
                          <a16:creationId xmlns:a16="http://schemas.microsoft.com/office/drawing/2014/main" id="{D0C6B826-45D2-EEFA-1B15-9C9584D3EDC9}"/>
                        </a:ext>
                      </a:extLst>
                    </p:cNvPr>
                    <p:cNvSpPr/>
                    <p:nvPr/>
                  </p:nvSpPr>
                  <p:spPr>
                    <a:xfrm>
                      <a:off x="-6050603" y="-1361874"/>
                      <a:ext cx="9847908" cy="9766572"/>
                    </a:xfrm>
                    <a:prstGeom prst="ellipse">
                      <a:avLst/>
                    </a:prstGeom>
                    <a:noFill/>
                    <a:ln>
                      <a:gradFill>
                        <a:gsLst>
                          <a:gs pos="0">
                            <a:schemeClr val="bg2"/>
                          </a:gs>
                          <a:gs pos="100000">
                            <a:schemeClr val="tx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2" name="אליפסה 21">
                      <a:extLst>
                        <a:ext uri="{FF2B5EF4-FFF2-40B4-BE49-F238E27FC236}">
                          <a16:creationId xmlns:a16="http://schemas.microsoft.com/office/drawing/2014/main" id="{CDDE5848-B335-8638-18C4-AA82872FCC6D}"/>
                        </a:ext>
                      </a:extLst>
                    </p:cNvPr>
                    <p:cNvSpPr/>
                    <p:nvPr/>
                  </p:nvSpPr>
                  <p:spPr>
                    <a:xfrm>
                      <a:off x="-2841615" y="8005702"/>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7" name="אליפסה 26">
                      <a:extLst>
                        <a:ext uri="{FF2B5EF4-FFF2-40B4-BE49-F238E27FC236}">
                          <a16:creationId xmlns:a16="http://schemas.microsoft.com/office/drawing/2014/main" id="{FCDDEAF9-7A96-2C02-7791-A1325A267381}"/>
                        </a:ext>
                      </a:extLst>
                    </p:cNvPr>
                    <p:cNvSpPr/>
                    <p:nvPr/>
                  </p:nvSpPr>
                  <p:spPr>
                    <a:xfrm>
                      <a:off x="181891" y="7928251"/>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8" name="אליפסה 27">
                      <a:extLst>
                        <a:ext uri="{FF2B5EF4-FFF2-40B4-BE49-F238E27FC236}">
                          <a16:creationId xmlns:a16="http://schemas.microsoft.com/office/drawing/2014/main" id="{5A4E8CA4-9D0F-2FE7-C0FF-DC27E9B5BCC2}"/>
                        </a:ext>
                      </a:extLst>
                    </p:cNvPr>
                    <p:cNvSpPr/>
                    <p:nvPr/>
                  </p:nvSpPr>
                  <p:spPr>
                    <a:xfrm>
                      <a:off x="2698390" y="6163936"/>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9" name="אליפסה 18">
                    <a:extLst>
                      <a:ext uri="{FF2B5EF4-FFF2-40B4-BE49-F238E27FC236}">
                        <a16:creationId xmlns:a16="http://schemas.microsoft.com/office/drawing/2014/main" id="{181697A1-23B8-0391-650A-24A2E376A2BD}"/>
                      </a:ext>
                    </a:extLst>
                  </p:cNvPr>
                  <p:cNvSpPr/>
                  <p:nvPr/>
                </p:nvSpPr>
                <p:spPr>
                  <a:xfrm>
                    <a:off x="3575923" y="3197645"/>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3" name="אליפסה 12">
                  <a:extLst>
                    <a:ext uri="{FF2B5EF4-FFF2-40B4-BE49-F238E27FC236}">
                      <a16:creationId xmlns:a16="http://schemas.microsoft.com/office/drawing/2014/main" id="{09861111-73F4-4307-9577-E6391E62E1D7}"/>
                    </a:ext>
                  </a:extLst>
                </p:cNvPr>
                <p:cNvSpPr/>
                <p:nvPr/>
              </p:nvSpPr>
              <p:spPr>
                <a:xfrm>
                  <a:off x="2844072" y="4390933"/>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5" name="אליפסה 14">
                  <a:extLst>
                    <a:ext uri="{FF2B5EF4-FFF2-40B4-BE49-F238E27FC236}">
                      <a16:creationId xmlns:a16="http://schemas.microsoft.com/office/drawing/2014/main" id="{1B09F07C-89DA-CF2F-2AD0-23D4E7464621}"/>
                    </a:ext>
                  </a:extLst>
                </p:cNvPr>
                <p:cNvSpPr/>
                <p:nvPr/>
              </p:nvSpPr>
              <p:spPr>
                <a:xfrm>
                  <a:off x="2510681" y="5321146"/>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1" name="אליפסה 10">
                <a:extLst>
                  <a:ext uri="{FF2B5EF4-FFF2-40B4-BE49-F238E27FC236}">
                    <a16:creationId xmlns:a16="http://schemas.microsoft.com/office/drawing/2014/main" id="{941C91A1-7CE1-4575-F0FF-C6BDFB2F7419}"/>
                  </a:ext>
                </a:extLst>
              </p:cNvPr>
              <p:cNvSpPr/>
              <p:nvPr/>
            </p:nvSpPr>
            <p:spPr>
              <a:xfrm rot="19319795">
                <a:off x="2790621" y="4705310"/>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7" name="אליפסה 6">
              <a:extLst>
                <a:ext uri="{FF2B5EF4-FFF2-40B4-BE49-F238E27FC236}">
                  <a16:creationId xmlns:a16="http://schemas.microsoft.com/office/drawing/2014/main" id="{15C4FA68-3256-8743-1D8B-21A1A0E9AF78}"/>
                </a:ext>
              </a:extLst>
            </p:cNvPr>
            <p:cNvSpPr/>
            <p:nvPr/>
          </p:nvSpPr>
          <p:spPr>
            <a:xfrm rot="15018045">
              <a:off x="3108966" y="3335715"/>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30" name="Google Shape;1957;p54">
            <a:extLst>
              <a:ext uri="{FF2B5EF4-FFF2-40B4-BE49-F238E27FC236}">
                <a16:creationId xmlns:a16="http://schemas.microsoft.com/office/drawing/2014/main" id="{40BFE640-7C9A-DFAF-EE5C-2139C1DA33A6}"/>
              </a:ext>
            </a:extLst>
          </p:cNvPr>
          <p:cNvSpPr txBox="1">
            <a:spLocks/>
          </p:cNvSpPr>
          <p:nvPr/>
        </p:nvSpPr>
        <p:spPr>
          <a:xfrm>
            <a:off x="2204673" y="6122077"/>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Isolation Forest</a:t>
            </a:r>
          </a:p>
        </p:txBody>
      </p:sp>
    </p:spTree>
    <p:extLst>
      <p:ext uri="{BB962C8B-B14F-4D97-AF65-F5344CB8AC3E}">
        <p14:creationId xmlns:p14="http://schemas.microsoft.com/office/powerpoint/2010/main" val="3645195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93682-7A58-D489-41C8-0CC480859255}"/>
            </a:ext>
          </a:extLst>
        </p:cNvPr>
        <p:cNvGrpSpPr/>
        <p:nvPr/>
      </p:nvGrpSpPr>
      <p:grpSpPr>
        <a:xfrm>
          <a:off x="0" y="0"/>
          <a:ext cx="0" cy="0"/>
          <a:chOff x="0" y="0"/>
          <a:chExt cx="0" cy="0"/>
        </a:xfrm>
      </p:grpSpPr>
      <p:pic>
        <p:nvPicPr>
          <p:cNvPr id="34" name="תמונה 33" descr="תמונה שמכילה קל, שמיים, כחול, לילה">
            <a:extLst>
              <a:ext uri="{FF2B5EF4-FFF2-40B4-BE49-F238E27FC236}">
                <a16:creationId xmlns:a16="http://schemas.microsoft.com/office/drawing/2014/main" id="{3B16CCA4-CAFA-0436-2A85-2A47E3E5EA83}"/>
              </a:ext>
            </a:extLst>
          </p:cNvPr>
          <p:cNvPicPr>
            <a:picLocks noChangeAspect="1"/>
          </p:cNvPicPr>
          <p:nvPr/>
        </p:nvPicPr>
        <p:blipFill>
          <a:blip r:embed="rId3">
            <a:extLst>
              <a:ext uri="{28A0092B-C50C-407E-A947-70E740481C1C}">
                <a14:useLocalDpi xmlns:a14="http://schemas.microsoft.com/office/drawing/2010/main" val="0"/>
              </a:ext>
            </a:extLst>
          </a:blip>
          <a:srcRect l="-1" t="40099" r="235" b="2304"/>
          <a:stretch/>
        </p:blipFill>
        <p:spPr>
          <a:xfrm>
            <a:off x="-8162588" y="-40243"/>
            <a:ext cx="21285200" cy="6915769"/>
          </a:xfrm>
          <a:prstGeom prst="rect">
            <a:avLst/>
          </a:prstGeom>
        </p:spPr>
      </p:pic>
      <p:sp>
        <p:nvSpPr>
          <p:cNvPr id="4" name="מלבן 3">
            <a:extLst>
              <a:ext uri="{FF2B5EF4-FFF2-40B4-BE49-F238E27FC236}">
                <a16:creationId xmlns:a16="http://schemas.microsoft.com/office/drawing/2014/main" id="{6D9B5144-D42F-39E1-1A44-B8F77D9A265B}"/>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5" name="אליפסה 4">
            <a:extLst>
              <a:ext uri="{FF2B5EF4-FFF2-40B4-BE49-F238E27FC236}">
                <a16:creationId xmlns:a16="http://schemas.microsoft.com/office/drawing/2014/main" id="{31C4538F-0B87-A8E8-64DF-69836D7BB92D}"/>
              </a:ext>
            </a:extLst>
          </p:cNvPr>
          <p:cNvSpPr/>
          <p:nvPr/>
        </p:nvSpPr>
        <p:spPr>
          <a:xfrm>
            <a:off x="425301" y="2330508"/>
            <a:ext cx="2214276" cy="2196981"/>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algn="ctr"/>
            <a:r>
              <a:rPr lang="en-US" sz="1800" b="1" i="0" u="none" strike="noStrike" dirty="0">
                <a:solidFill>
                  <a:schemeClr val="bg1"/>
                </a:solidFill>
                <a:effectLst/>
                <a:latin typeface="Arial" panose="020B0604020202020204" pitchFamily="34" charset="0"/>
              </a:rPr>
              <a:t>Theoretical Foundation </a:t>
            </a:r>
            <a:endParaRPr lang="he-IL" dirty="0">
              <a:solidFill>
                <a:schemeClr val="bg1"/>
              </a:solidFill>
            </a:endParaRPr>
          </a:p>
        </p:txBody>
      </p:sp>
      <p:sp>
        <p:nvSpPr>
          <p:cNvPr id="2" name="Google Shape;1957;p54">
            <a:extLst>
              <a:ext uri="{FF2B5EF4-FFF2-40B4-BE49-F238E27FC236}">
                <a16:creationId xmlns:a16="http://schemas.microsoft.com/office/drawing/2014/main" id="{CB95F3B5-8989-E49B-26BD-B26A46575001}"/>
              </a:ext>
            </a:extLst>
          </p:cNvPr>
          <p:cNvSpPr txBox="1">
            <a:spLocks/>
          </p:cNvSpPr>
          <p:nvPr/>
        </p:nvSpPr>
        <p:spPr>
          <a:xfrm>
            <a:off x="-95047" y="-1607543"/>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Hyperbolic Geometry</a:t>
            </a:r>
          </a:p>
        </p:txBody>
      </p:sp>
      <p:sp>
        <p:nvSpPr>
          <p:cNvPr id="3" name="Google Shape;1957;p54">
            <a:extLst>
              <a:ext uri="{FF2B5EF4-FFF2-40B4-BE49-F238E27FC236}">
                <a16:creationId xmlns:a16="http://schemas.microsoft.com/office/drawing/2014/main" id="{720EEF55-99BF-86EE-AD21-417AB93A3616}"/>
              </a:ext>
            </a:extLst>
          </p:cNvPr>
          <p:cNvSpPr txBox="1">
            <a:spLocks/>
          </p:cNvSpPr>
          <p:nvPr/>
        </p:nvSpPr>
        <p:spPr>
          <a:xfrm>
            <a:off x="2210183" y="385966"/>
            <a:ext cx="1527300" cy="352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DISKNET</a:t>
            </a:r>
          </a:p>
        </p:txBody>
      </p:sp>
      <p:sp>
        <p:nvSpPr>
          <p:cNvPr id="14" name="Google Shape;1957;p54">
            <a:extLst>
              <a:ext uri="{FF2B5EF4-FFF2-40B4-BE49-F238E27FC236}">
                <a16:creationId xmlns:a16="http://schemas.microsoft.com/office/drawing/2014/main" id="{4F768389-A37A-6B35-3B22-B3F790D36EFF}"/>
              </a:ext>
            </a:extLst>
          </p:cNvPr>
          <p:cNvSpPr txBox="1">
            <a:spLocks/>
          </p:cNvSpPr>
          <p:nvPr/>
        </p:nvSpPr>
        <p:spPr>
          <a:xfrm>
            <a:off x="3324026" y="3151015"/>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solidFill>
                  <a:schemeClr val="tx2"/>
                </a:solidFill>
              </a:rPr>
              <a:t>Anomaly</a:t>
            </a:r>
          </a:p>
          <a:p>
            <a:pPr algn="ctr"/>
            <a:r>
              <a:rPr lang="en-US" sz="1400" kern="0" dirty="0">
                <a:solidFill>
                  <a:schemeClr val="tx2"/>
                </a:solidFill>
              </a:rPr>
              <a:t>Detection</a:t>
            </a:r>
          </a:p>
        </p:txBody>
      </p:sp>
      <p:sp>
        <p:nvSpPr>
          <p:cNvPr id="16" name="Google Shape;1957;p54">
            <a:extLst>
              <a:ext uri="{FF2B5EF4-FFF2-40B4-BE49-F238E27FC236}">
                <a16:creationId xmlns:a16="http://schemas.microsoft.com/office/drawing/2014/main" id="{A6BB6DF5-3040-D626-494B-C50B761F659E}"/>
              </a:ext>
            </a:extLst>
          </p:cNvPr>
          <p:cNvSpPr txBox="1">
            <a:spLocks/>
          </p:cNvSpPr>
          <p:nvPr/>
        </p:nvSpPr>
        <p:spPr>
          <a:xfrm>
            <a:off x="2866835" y="4872942"/>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Isolation Forest</a:t>
            </a:r>
          </a:p>
        </p:txBody>
      </p:sp>
      <p:sp>
        <p:nvSpPr>
          <p:cNvPr id="17" name="Google Shape;1957;p54">
            <a:extLst>
              <a:ext uri="{FF2B5EF4-FFF2-40B4-BE49-F238E27FC236}">
                <a16:creationId xmlns:a16="http://schemas.microsoft.com/office/drawing/2014/main" id="{38789A38-CEA5-680E-7C11-624C1C2BEB75}"/>
              </a:ext>
            </a:extLst>
          </p:cNvPr>
          <p:cNvSpPr txBox="1">
            <a:spLocks/>
          </p:cNvSpPr>
          <p:nvPr/>
        </p:nvSpPr>
        <p:spPr>
          <a:xfrm>
            <a:off x="-3672067" y="-1901583"/>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CITATION NETWORK</a:t>
            </a:r>
          </a:p>
        </p:txBody>
      </p:sp>
      <p:sp>
        <p:nvSpPr>
          <p:cNvPr id="35" name="Google Shape;1961;p54">
            <a:extLst>
              <a:ext uri="{FF2B5EF4-FFF2-40B4-BE49-F238E27FC236}">
                <a16:creationId xmlns:a16="http://schemas.microsoft.com/office/drawing/2014/main" id="{039B967C-C367-A062-D69C-100E60DD91BC}"/>
              </a:ext>
            </a:extLst>
          </p:cNvPr>
          <p:cNvSpPr txBox="1">
            <a:spLocks/>
          </p:cNvSpPr>
          <p:nvPr/>
        </p:nvSpPr>
        <p:spPr>
          <a:xfrm>
            <a:off x="4806260" y="191490"/>
            <a:ext cx="7385740" cy="52314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400" b="1" i="0" u="none" strike="noStrike" dirty="0">
                <a:solidFill>
                  <a:schemeClr val="tx2"/>
                </a:solidFill>
                <a:effectLst/>
                <a:latin typeface="DM Sans" pitchFamily="2" charset="0"/>
              </a:rPr>
              <a:t>Anomaly Detection </a:t>
            </a:r>
            <a:r>
              <a:rPr lang="en-US" sz="2400" b="0" i="0" u="none" strike="noStrike" dirty="0">
                <a:solidFill>
                  <a:srgbClr val="FFFFFF"/>
                </a:solidFill>
                <a:effectLst/>
                <a:latin typeface="DM Sans" pitchFamily="2" charset="0"/>
              </a:rPr>
              <a:t>is the process of identifying rare, unusual, or suspicious patterns in data that deviate significantly from the norm.</a:t>
            </a:r>
          </a:p>
          <a:p>
            <a:pPr marL="114300" indent="0" rtl="0" fontAlgn="base">
              <a:lnSpc>
                <a:spcPct val="150000"/>
              </a:lnSpc>
              <a:buClr>
                <a:schemeClr val="tx2"/>
              </a:buClr>
              <a:buNone/>
            </a:pPr>
            <a:r>
              <a:rPr lang="en-US" sz="2400" b="1" i="0" u="none" strike="noStrike" dirty="0">
                <a:solidFill>
                  <a:srgbClr val="FFFFFF"/>
                </a:solidFill>
                <a:effectLst/>
                <a:latin typeface="DM Sans" pitchFamily="2" charset="0"/>
              </a:rPr>
              <a:t>In Citation Networks, anomalies may include:</a:t>
            </a:r>
            <a:endParaRPr lang="en-US" sz="2400" b="0" i="0" u="none" strike="noStrike" dirty="0">
              <a:solidFill>
                <a:srgbClr val="FFFFFF"/>
              </a:solidFill>
              <a:effectLst/>
              <a:latin typeface="DM Sans" pitchFamily="2" charset="0"/>
            </a:endParaRP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Unexpected citation links between unrelated research areas.</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Sudden citation bursts to low-visibility papers.</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Structural inconsistencies in evolving graphs.</a:t>
            </a:r>
          </a:p>
          <a:p>
            <a:pPr rtl="0" fontAlgn="base">
              <a:lnSpc>
                <a:spcPct val="150000"/>
              </a:lnSpc>
              <a:buClr>
                <a:schemeClr val="tx2"/>
              </a:buClr>
              <a:buFont typeface="Wingdings" panose="05000000000000000000" pitchFamily="2" charset="2"/>
              <a:buChar char="q"/>
            </a:pPr>
            <a:endParaRPr lang="en-US" sz="2400" b="0" i="0" u="none" strike="noStrike" dirty="0">
              <a:solidFill>
                <a:srgbClr val="FFFFFF"/>
              </a:solidFill>
              <a:effectLst/>
              <a:latin typeface="DM Sans" pitchFamily="2" charset="0"/>
            </a:endParaRPr>
          </a:p>
        </p:txBody>
      </p:sp>
      <p:pic>
        <p:nvPicPr>
          <p:cNvPr id="69" name="Picture 4">
            <a:extLst>
              <a:ext uri="{FF2B5EF4-FFF2-40B4-BE49-F238E27FC236}">
                <a16:creationId xmlns:a16="http://schemas.microsoft.com/office/drawing/2014/main" id="{128B6B44-6357-833E-7978-20D0B43691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4519" y="-2755133"/>
            <a:ext cx="3600000" cy="2471567"/>
          </a:xfrm>
          <a:prstGeom prst="rect">
            <a:avLst/>
          </a:prstGeom>
          <a:noFill/>
          <a:extLst>
            <a:ext uri="{909E8E84-426E-40DD-AFC4-6F175D3DCCD1}">
              <a14:hiddenFill xmlns:a14="http://schemas.microsoft.com/office/drawing/2010/main">
                <a:solidFill>
                  <a:srgbClr val="FFFFFF"/>
                </a:solidFill>
              </a14:hiddenFill>
            </a:ext>
          </a:extLst>
        </p:spPr>
      </p:pic>
      <p:sp>
        <p:nvSpPr>
          <p:cNvPr id="70" name="Google Shape;1961;p54">
            <a:extLst>
              <a:ext uri="{FF2B5EF4-FFF2-40B4-BE49-F238E27FC236}">
                <a16:creationId xmlns:a16="http://schemas.microsoft.com/office/drawing/2014/main" id="{1DF27B6D-EFE3-6089-8637-09746B77CCC7}"/>
              </a:ext>
            </a:extLst>
          </p:cNvPr>
          <p:cNvSpPr txBox="1">
            <a:spLocks/>
          </p:cNvSpPr>
          <p:nvPr/>
        </p:nvSpPr>
        <p:spPr>
          <a:xfrm>
            <a:off x="4670979" y="-5932538"/>
            <a:ext cx="3306076" cy="26987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400" i="0" u="none" strike="noStrike" dirty="0">
                <a:solidFill>
                  <a:schemeClr val="accent1"/>
                </a:solidFill>
                <a:effectLst/>
                <a:latin typeface="DM Sans" pitchFamily="2" charset="0"/>
              </a:rPr>
              <a:t>Skeleton Extraction:</a:t>
            </a:r>
            <a:r>
              <a:rPr lang="en-US" sz="2400" b="1" dirty="0">
                <a:solidFill>
                  <a:schemeClr val="accent1"/>
                </a:solidFill>
                <a:latin typeface="DM Sans" pitchFamily="2" charset="0"/>
              </a:rPr>
              <a:t> </a:t>
            </a:r>
            <a:r>
              <a:rPr lang="en-US" sz="2400" b="0" i="0" u="none" strike="noStrike" dirty="0">
                <a:solidFill>
                  <a:schemeClr val="bg1"/>
                </a:solidFill>
                <a:effectLst/>
                <a:latin typeface="DM Sans" pitchFamily="2" charset="0"/>
              </a:rPr>
              <a:t>Extract a simplified </a:t>
            </a:r>
          </a:p>
          <a:p>
            <a:pPr marL="114300" indent="0" rtl="0" fontAlgn="base">
              <a:lnSpc>
                <a:spcPct val="150000"/>
              </a:lnSpc>
              <a:buClr>
                <a:schemeClr val="tx2"/>
              </a:buClr>
              <a:buNone/>
            </a:pPr>
            <a:r>
              <a:rPr lang="en-US" sz="2400" b="0" i="0" u="none" strike="noStrike" dirty="0">
                <a:solidFill>
                  <a:schemeClr val="bg1"/>
                </a:solidFill>
                <a:effectLst/>
                <a:latin typeface="DM Sans" pitchFamily="2" charset="0"/>
              </a:rPr>
              <a:t>dynamic skeleton preserving the core structure.</a:t>
            </a:r>
          </a:p>
          <a:p>
            <a:pPr marL="114300" indent="0" rtl="0" fontAlgn="base">
              <a:lnSpc>
                <a:spcPct val="150000"/>
              </a:lnSpc>
              <a:buClr>
                <a:schemeClr val="tx2"/>
              </a:buClr>
              <a:buNone/>
            </a:pPr>
            <a:endParaRPr lang="en-US" sz="2800" b="0" i="0" u="none" strike="noStrike" dirty="0">
              <a:solidFill>
                <a:schemeClr val="accent1"/>
              </a:solidFill>
              <a:effectLst/>
              <a:latin typeface="DM Sans" pitchFamily="2" charset="0"/>
            </a:endParaRPr>
          </a:p>
        </p:txBody>
      </p:sp>
      <p:sp>
        <p:nvSpPr>
          <p:cNvPr id="71" name="Google Shape;1961;p54">
            <a:extLst>
              <a:ext uri="{FF2B5EF4-FFF2-40B4-BE49-F238E27FC236}">
                <a16:creationId xmlns:a16="http://schemas.microsoft.com/office/drawing/2014/main" id="{4034984E-1BA3-8C67-0716-2DF911D083D7}"/>
              </a:ext>
            </a:extLst>
          </p:cNvPr>
          <p:cNvSpPr txBox="1">
            <a:spLocks/>
          </p:cNvSpPr>
          <p:nvPr/>
        </p:nvSpPr>
        <p:spPr>
          <a:xfrm>
            <a:off x="4609594" y="-3055507"/>
            <a:ext cx="3306076" cy="24039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400" i="0" u="none" strike="noStrike" dirty="0">
                <a:solidFill>
                  <a:schemeClr val="accent1"/>
                </a:solidFill>
                <a:effectLst/>
                <a:latin typeface="DM Sans" pitchFamily="2" charset="0"/>
              </a:rPr>
              <a:t>Skeleton Dynamics Modeling: </a:t>
            </a:r>
            <a:r>
              <a:rPr lang="en-US" sz="2400" b="0" i="0" u="none" strike="noStrike" dirty="0">
                <a:solidFill>
                  <a:schemeClr val="bg1"/>
                </a:solidFill>
                <a:effectLst/>
                <a:latin typeface="DM Sans" pitchFamily="2" charset="0"/>
              </a:rPr>
              <a:t>Apply </a:t>
            </a:r>
            <a:r>
              <a:rPr lang="en-US" sz="2400" b="1" i="0" u="none" strike="noStrike" dirty="0">
                <a:solidFill>
                  <a:schemeClr val="bg1"/>
                </a:solidFill>
                <a:effectLst/>
                <a:latin typeface="DM Sans" pitchFamily="2" charset="0"/>
              </a:rPr>
              <a:t>Neural ODEs </a:t>
            </a:r>
            <a:r>
              <a:rPr lang="en-US" sz="2400" b="0" i="0" u="none" strike="noStrike" dirty="0">
                <a:solidFill>
                  <a:schemeClr val="bg1"/>
                </a:solidFill>
                <a:effectLst/>
                <a:latin typeface="DM Sans" pitchFamily="2" charset="0"/>
              </a:rPr>
              <a:t>on the skeleton.</a:t>
            </a:r>
            <a:endParaRPr lang="en-US" sz="2800" b="0" i="0" u="none" strike="noStrike" dirty="0">
              <a:solidFill>
                <a:schemeClr val="accent1"/>
              </a:solidFill>
              <a:effectLst/>
              <a:latin typeface="DM Sans" pitchFamily="2" charset="0"/>
            </a:endParaRPr>
          </a:p>
        </p:txBody>
      </p:sp>
      <p:sp>
        <p:nvSpPr>
          <p:cNvPr id="72" name="Google Shape;1961;p54">
            <a:extLst>
              <a:ext uri="{FF2B5EF4-FFF2-40B4-BE49-F238E27FC236}">
                <a16:creationId xmlns:a16="http://schemas.microsoft.com/office/drawing/2014/main" id="{7F8BE3C1-AB99-E3B8-484D-00B141FE561E}"/>
              </a:ext>
            </a:extLst>
          </p:cNvPr>
          <p:cNvSpPr txBox="1">
            <a:spLocks/>
          </p:cNvSpPr>
          <p:nvPr/>
        </p:nvSpPr>
        <p:spPr>
          <a:xfrm>
            <a:off x="8240790" y="-5933957"/>
            <a:ext cx="3306076" cy="2193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400" i="0" u="none" strike="noStrike" dirty="0">
                <a:solidFill>
                  <a:schemeClr val="accent1"/>
                </a:solidFill>
                <a:effectLst/>
                <a:latin typeface="DM Sans" pitchFamily="2" charset="0"/>
              </a:rPr>
              <a:t>Super-Resolution Reconstruction:</a:t>
            </a:r>
            <a:r>
              <a:rPr lang="en-US" sz="2400" b="1" i="0" u="none" strike="noStrike" dirty="0">
                <a:solidFill>
                  <a:schemeClr val="accent1"/>
                </a:solidFill>
                <a:effectLst/>
                <a:latin typeface="DM Sans" pitchFamily="2" charset="0"/>
              </a:rPr>
              <a:t> </a:t>
            </a:r>
            <a:r>
              <a:rPr lang="en-US" sz="2400" b="0" i="0" u="none" strike="noStrike" dirty="0">
                <a:solidFill>
                  <a:schemeClr val="bg1"/>
                </a:solidFill>
                <a:effectLst/>
                <a:latin typeface="DM Sans" pitchFamily="2" charset="0"/>
              </a:rPr>
              <a:t>Reconstructs the full network dynamics.</a:t>
            </a:r>
            <a:endParaRPr lang="en-US" sz="2800" b="0" i="0" u="none" strike="noStrike" dirty="0">
              <a:solidFill>
                <a:schemeClr val="accent1"/>
              </a:solidFill>
              <a:effectLst/>
              <a:latin typeface="DM Sans" pitchFamily="2" charset="0"/>
            </a:endParaRPr>
          </a:p>
        </p:txBody>
      </p:sp>
      <p:cxnSp>
        <p:nvCxnSpPr>
          <p:cNvPr id="73" name="Google Shape;2107;p63">
            <a:extLst>
              <a:ext uri="{FF2B5EF4-FFF2-40B4-BE49-F238E27FC236}">
                <a16:creationId xmlns:a16="http://schemas.microsoft.com/office/drawing/2014/main" id="{BE3A22D7-9F37-E23D-F86F-CF4BBF8E6F1E}"/>
              </a:ext>
            </a:extLst>
          </p:cNvPr>
          <p:cNvCxnSpPr/>
          <p:nvPr/>
        </p:nvCxnSpPr>
        <p:spPr>
          <a:xfrm>
            <a:off x="4692170" y="-2948229"/>
            <a:ext cx="6840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74" name="Google Shape;2108;p63">
            <a:extLst>
              <a:ext uri="{FF2B5EF4-FFF2-40B4-BE49-F238E27FC236}">
                <a16:creationId xmlns:a16="http://schemas.microsoft.com/office/drawing/2014/main" id="{67C40EE7-91A5-1ABE-921B-23D65A80309E}"/>
              </a:ext>
            </a:extLst>
          </p:cNvPr>
          <p:cNvCxnSpPr/>
          <p:nvPr/>
        </p:nvCxnSpPr>
        <p:spPr>
          <a:xfrm>
            <a:off x="8010570" y="-5649653"/>
            <a:ext cx="0" cy="54000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8" name="Google Shape;1961;p54">
            <a:extLst>
              <a:ext uri="{FF2B5EF4-FFF2-40B4-BE49-F238E27FC236}">
                <a16:creationId xmlns:a16="http://schemas.microsoft.com/office/drawing/2014/main" id="{F9FF785E-1436-F192-0A9B-8BD54E0B1A9E}"/>
              </a:ext>
            </a:extLst>
          </p:cNvPr>
          <p:cNvSpPr txBox="1">
            <a:spLocks/>
          </p:cNvSpPr>
          <p:nvPr/>
        </p:nvSpPr>
        <p:spPr>
          <a:xfrm>
            <a:off x="4806260" y="6728474"/>
            <a:ext cx="7385740" cy="52314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400" b="0" i="0" u="none" strike="noStrike" dirty="0">
                <a:solidFill>
                  <a:srgbClr val="FFFFFF"/>
                </a:solidFill>
                <a:effectLst/>
                <a:latin typeface="DM Sans" pitchFamily="2" charset="0"/>
              </a:rPr>
              <a:t>An unsupervised machine learning algorithm specifically designed for anomaly detection.</a:t>
            </a:r>
          </a:p>
          <a:p>
            <a:pPr marL="114300" indent="0" rtl="0" fontAlgn="base">
              <a:lnSpc>
                <a:spcPct val="150000"/>
              </a:lnSpc>
              <a:buClr>
                <a:schemeClr val="tx2"/>
              </a:buClr>
              <a:buNone/>
            </a:pPr>
            <a:r>
              <a:rPr lang="en-US" sz="2400" b="1" i="0" u="none" strike="noStrike" dirty="0">
                <a:solidFill>
                  <a:srgbClr val="FFFFFF"/>
                </a:solidFill>
                <a:effectLst/>
                <a:latin typeface="DM Sans" pitchFamily="2" charset="0"/>
              </a:rPr>
              <a:t>How It Works:</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Randomly build multiple binary trees by splitting features</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Measure how quickly a data point is isolated</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Points with shorter paths (fewer splits) are more likely to be anomalies</a:t>
            </a:r>
          </a:p>
          <a:p>
            <a:pPr rtl="0" fontAlgn="base">
              <a:lnSpc>
                <a:spcPct val="150000"/>
              </a:lnSpc>
              <a:buClr>
                <a:schemeClr val="tx2"/>
              </a:buClr>
              <a:buFont typeface="Wingdings" panose="05000000000000000000" pitchFamily="2" charset="2"/>
              <a:buChar char="q"/>
            </a:pPr>
            <a:endParaRPr lang="en-US" sz="2400" b="0" i="0" u="none" strike="noStrike" dirty="0">
              <a:solidFill>
                <a:srgbClr val="FFFFFF"/>
              </a:solidFill>
              <a:effectLst/>
              <a:latin typeface="DM Sans" pitchFamily="2" charset="0"/>
            </a:endParaRPr>
          </a:p>
        </p:txBody>
      </p:sp>
      <p:pic>
        <p:nvPicPr>
          <p:cNvPr id="79" name="Picture 4">
            <a:extLst>
              <a:ext uri="{FF2B5EF4-FFF2-40B4-BE49-F238E27FC236}">
                <a16:creationId xmlns:a16="http://schemas.microsoft.com/office/drawing/2014/main" id="{E187513C-22AA-33E8-FE8D-B8BD7D9FB5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2737" y="11403494"/>
            <a:ext cx="3016691" cy="180000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95;p51">
            <a:extLst>
              <a:ext uri="{FF2B5EF4-FFF2-40B4-BE49-F238E27FC236}">
                <a16:creationId xmlns:a16="http://schemas.microsoft.com/office/drawing/2014/main" id="{869613E3-0E63-BF49-8E30-2945FAF2837C}"/>
              </a:ext>
            </a:extLst>
          </p:cNvPr>
          <p:cNvSpPr/>
          <p:nvPr/>
        </p:nvSpPr>
        <p:spPr>
          <a:xfrm rot="16200000">
            <a:off x="11371716" y="6037105"/>
            <a:ext cx="797163" cy="843406"/>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1"/>
          </a:solidFill>
          <a:ln>
            <a:noFill/>
          </a:ln>
        </p:spPr>
        <p:txBody>
          <a:bodyPr spcFirstLastPara="1" vert="vert" wrap="square" lIns="91425" tIns="91425" rIns="91425" bIns="91425" anchor="b" anchorCtr="1">
            <a:noAutofit/>
          </a:bodyPr>
          <a:lstStyle/>
          <a:p>
            <a:pPr marL="0" lvl="0" indent="0" algn="l" rtl="0">
              <a:spcBef>
                <a:spcPts val="0"/>
              </a:spcBef>
              <a:spcAft>
                <a:spcPts val="0"/>
              </a:spcAft>
              <a:buNone/>
            </a:pPr>
            <a:r>
              <a:rPr lang="en-US" sz="2400" dirty="0"/>
              <a:t>10</a:t>
            </a:r>
            <a:endParaRPr sz="2800" dirty="0"/>
          </a:p>
        </p:txBody>
      </p:sp>
      <p:grpSp>
        <p:nvGrpSpPr>
          <p:cNvPr id="24" name="קבוצה 23">
            <a:extLst>
              <a:ext uri="{FF2B5EF4-FFF2-40B4-BE49-F238E27FC236}">
                <a16:creationId xmlns:a16="http://schemas.microsoft.com/office/drawing/2014/main" id="{06253660-C088-634B-F02C-302AAFA69116}"/>
              </a:ext>
            </a:extLst>
          </p:cNvPr>
          <p:cNvGrpSpPr/>
          <p:nvPr/>
        </p:nvGrpSpPr>
        <p:grpSpPr>
          <a:xfrm rot="1173546">
            <a:off x="-6629638" y="-1576307"/>
            <a:ext cx="10004055" cy="10067201"/>
            <a:chOff x="-6629638" y="-1576307"/>
            <a:chExt cx="10004055" cy="10067201"/>
          </a:xfrm>
        </p:grpSpPr>
        <p:grpSp>
          <p:nvGrpSpPr>
            <p:cNvPr id="25" name="קבוצה 24">
              <a:extLst>
                <a:ext uri="{FF2B5EF4-FFF2-40B4-BE49-F238E27FC236}">
                  <a16:creationId xmlns:a16="http://schemas.microsoft.com/office/drawing/2014/main" id="{18730AA2-18D5-43B7-5940-875B763A06E0}"/>
                </a:ext>
              </a:extLst>
            </p:cNvPr>
            <p:cNvGrpSpPr/>
            <p:nvPr/>
          </p:nvGrpSpPr>
          <p:grpSpPr>
            <a:xfrm rot="18313746">
              <a:off x="-6748096" y="-1457849"/>
              <a:ext cx="10067201" cy="9830285"/>
              <a:chOff x="-6748096" y="-1457849"/>
              <a:chExt cx="10067201" cy="9830285"/>
            </a:xfrm>
          </p:grpSpPr>
          <p:grpSp>
            <p:nvGrpSpPr>
              <p:cNvPr id="27" name="קבוצה 26">
                <a:extLst>
                  <a:ext uri="{FF2B5EF4-FFF2-40B4-BE49-F238E27FC236}">
                    <a16:creationId xmlns:a16="http://schemas.microsoft.com/office/drawing/2014/main" id="{0FD2F742-AEFE-1426-3080-B0DCB0BA3026}"/>
                  </a:ext>
                </a:extLst>
              </p:cNvPr>
              <p:cNvGrpSpPr/>
              <p:nvPr/>
            </p:nvGrpSpPr>
            <p:grpSpPr>
              <a:xfrm rot="19319795">
                <a:off x="-6748096" y="-1457849"/>
                <a:ext cx="10067201" cy="9830285"/>
                <a:chOff x="-6748096" y="-1457849"/>
                <a:chExt cx="10067201" cy="9830285"/>
              </a:xfrm>
            </p:grpSpPr>
            <p:grpSp>
              <p:nvGrpSpPr>
                <p:cNvPr id="29" name="קבוצה 28">
                  <a:extLst>
                    <a:ext uri="{FF2B5EF4-FFF2-40B4-BE49-F238E27FC236}">
                      <a16:creationId xmlns:a16="http://schemas.microsoft.com/office/drawing/2014/main" id="{BFFBCA48-8B6A-E74B-25FA-A96479EAA8D2}"/>
                    </a:ext>
                  </a:extLst>
                </p:cNvPr>
                <p:cNvGrpSpPr/>
                <p:nvPr/>
              </p:nvGrpSpPr>
              <p:grpSpPr>
                <a:xfrm rot="19465710">
                  <a:off x="-6748096" y="-1457849"/>
                  <a:ext cx="10067201" cy="9830285"/>
                  <a:chOff x="-6050603" y="-1361874"/>
                  <a:chExt cx="10067201" cy="9830285"/>
                </a:xfrm>
              </p:grpSpPr>
              <p:grpSp>
                <p:nvGrpSpPr>
                  <p:cNvPr id="32" name="קבוצה 31">
                    <a:extLst>
                      <a:ext uri="{FF2B5EF4-FFF2-40B4-BE49-F238E27FC236}">
                        <a16:creationId xmlns:a16="http://schemas.microsoft.com/office/drawing/2014/main" id="{98F09609-C3CF-C1F5-5614-367D730ED2D5}"/>
                      </a:ext>
                    </a:extLst>
                  </p:cNvPr>
                  <p:cNvGrpSpPr/>
                  <p:nvPr/>
                </p:nvGrpSpPr>
                <p:grpSpPr>
                  <a:xfrm>
                    <a:off x="-6050603" y="-1361874"/>
                    <a:ext cx="9847908" cy="9830285"/>
                    <a:chOff x="-6050603" y="-1361874"/>
                    <a:chExt cx="9847908" cy="9830285"/>
                  </a:xfrm>
                </p:grpSpPr>
                <p:sp>
                  <p:nvSpPr>
                    <p:cNvPr id="36" name="אליפסה 35">
                      <a:extLst>
                        <a:ext uri="{FF2B5EF4-FFF2-40B4-BE49-F238E27FC236}">
                          <a16:creationId xmlns:a16="http://schemas.microsoft.com/office/drawing/2014/main" id="{6E080C8F-CD4D-0989-F366-EB05EC3A37B0}"/>
                        </a:ext>
                      </a:extLst>
                    </p:cNvPr>
                    <p:cNvSpPr/>
                    <p:nvPr/>
                  </p:nvSpPr>
                  <p:spPr>
                    <a:xfrm>
                      <a:off x="-6050603" y="-1361874"/>
                      <a:ext cx="9847908" cy="9766572"/>
                    </a:xfrm>
                    <a:prstGeom prst="ellipse">
                      <a:avLst/>
                    </a:prstGeom>
                    <a:noFill/>
                    <a:ln>
                      <a:gradFill>
                        <a:gsLst>
                          <a:gs pos="0">
                            <a:schemeClr val="bg2"/>
                          </a:gs>
                          <a:gs pos="100000">
                            <a:schemeClr val="tx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7" name="אליפסה 36">
                      <a:extLst>
                        <a:ext uri="{FF2B5EF4-FFF2-40B4-BE49-F238E27FC236}">
                          <a16:creationId xmlns:a16="http://schemas.microsoft.com/office/drawing/2014/main" id="{2D33A4BC-042F-8F5E-AB35-07A14CE3016D}"/>
                        </a:ext>
                      </a:extLst>
                    </p:cNvPr>
                    <p:cNvSpPr/>
                    <p:nvPr/>
                  </p:nvSpPr>
                  <p:spPr>
                    <a:xfrm>
                      <a:off x="-2841615" y="8005702"/>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8" name="אליפסה 37">
                      <a:extLst>
                        <a:ext uri="{FF2B5EF4-FFF2-40B4-BE49-F238E27FC236}">
                          <a16:creationId xmlns:a16="http://schemas.microsoft.com/office/drawing/2014/main" id="{BDBC998C-6528-9733-42F7-596F5B0E6FD0}"/>
                        </a:ext>
                      </a:extLst>
                    </p:cNvPr>
                    <p:cNvSpPr/>
                    <p:nvPr/>
                  </p:nvSpPr>
                  <p:spPr>
                    <a:xfrm>
                      <a:off x="181891" y="7928251"/>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9" name="אליפסה 38">
                      <a:extLst>
                        <a:ext uri="{FF2B5EF4-FFF2-40B4-BE49-F238E27FC236}">
                          <a16:creationId xmlns:a16="http://schemas.microsoft.com/office/drawing/2014/main" id="{C3AA2138-78E1-DFD7-5030-5D9ECCBBB514}"/>
                        </a:ext>
                      </a:extLst>
                    </p:cNvPr>
                    <p:cNvSpPr/>
                    <p:nvPr/>
                  </p:nvSpPr>
                  <p:spPr>
                    <a:xfrm>
                      <a:off x="2698390" y="6163936"/>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33" name="אליפסה 32">
                    <a:extLst>
                      <a:ext uri="{FF2B5EF4-FFF2-40B4-BE49-F238E27FC236}">
                        <a16:creationId xmlns:a16="http://schemas.microsoft.com/office/drawing/2014/main" id="{2B331555-2C6F-229E-E925-801A5ED6C61B}"/>
                      </a:ext>
                    </a:extLst>
                  </p:cNvPr>
                  <p:cNvSpPr/>
                  <p:nvPr/>
                </p:nvSpPr>
                <p:spPr>
                  <a:xfrm>
                    <a:off x="3575923" y="3197645"/>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30" name="אליפסה 29">
                  <a:extLst>
                    <a:ext uri="{FF2B5EF4-FFF2-40B4-BE49-F238E27FC236}">
                      <a16:creationId xmlns:a16="http://schemas.microsoft.com/office/drawing/2014/main" id="{8DB16CFE-9AC6-FF2E-FD9F-5D5049A2BEEB}"/>
                    </a:ext>
                  </a:extLst>
                </p:cNvPr>
                <p:cNvSpPr/>
                <p:nvPr/>
              </p:nvSpPr>
              <p:spPr>
                <a:xfrm>
                  <a:off x="2844072" y="4390933"/>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1" name="אליפסה 30">
                  <a:extLst>
                    <a:ext uri="{FF2B5EF4-FFF2-40B4-BE49-F238E27FC236}">
                      <a16:creationId xmlns:a16="http://schemas.microsoft.com/office/drawing/2014/main" id="{7B4BBBD3-8588-4911-F7C9-B8BB1D1E3665}"/>
                    </a:ext>
                  </a:extLst>
                </p:cNvPr>
                <p:cNvSpPr/>
                <p:nvPr/>
              </p:nvSpPr>
              <p:spPr>
                <a:xfrm>
                  <a:off x="2510681" y="5321146"/>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28" name="אליפסה 27">
                <a:extLst>
                  <a:ext uri="{FF2B5EF4-FFF2-40B4-BE49-F238E27FC236}">
                    <a16:creationId xmlns:a16="http://schemas.microsoft.com/office/drawing/2014/main" id="{7B552CAD-02DE-AB53-0316-E4D64E3FA259}"/>
                  </a:ext>
                </a:extLst>
              </p:cNvPr>
              <p:cNvSpPr/>
              <p:nvPr/>
            </p:nvSpPr>
            <p:spPr>
              <a:xfrm rot="19319795">
                <a:off x="2790621" y="4705310"/>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26" name="אליפסה 25">
              <a:extLst>
                <a:ext uri="{FF2B5EF4-FFF2-40B4-BE49-F238E27FC236}">
                  <a16:creationId xmlns:a16="http://schemas.microsoft.com/office/drawing/2014/main" id="{86780563-272B-37B1-B426-A30228DEB170}"/>
                </a:ext>
              </a:extLst>
            </p:cNvPr>
            <p:cNvSpPr/>
            <p:nvPr/>
          </p:nvSpPr>
          <p:spPr>
            <a:xfrm rot="15018045">
              <a:off x="3108966" y="3335715"/>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2467319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70B48-D826-B798-818D-7904D6CF92D8}"/>
            </a:ext>
          </a:extLst>
        </p:cNvPr>
        <p:cNvGrpSpPr/>
        <p:nvPr/>
      </p:nvGrpSpPr>
      <p:grpSpPr>
        <a:xfrm>
          <a:off x="0" y="0"/>
          <a:ext cx="0" cy="0"/>
          <a:chOff x="0" y="0"/>
          <a:chExt cx="0" cy="0"/>
        </a:xfrm>
      </p:grpSpPr>
      <p:pic>
        <p:nvPicPr>
          <p:cNvPr id="33" name="תמונה 32" descr="תמונה שמכילה קל, שמיים, כחול, לילה">
            <a:extLst>
              <a:ext uri="{FF2B5EF4-FFF2-40B4-BE49-F238E27FC236}">
                <a16:creationId xmlns:a16="http://schemas.microsoft.com/office/drawing/2014/main" id="{5E1D2B7C-F8AC-6B63-6665-28A08859E3C2}"/>
              </a:ext>
            </a:extLst>
          </p:cNvPr>
          <p:cNvPicPr>
            <a:picLocks noChangeAspect="1"/>
          </p:cNvPicPr>
          <p:nvPr/>
        </p:nvPicPr>
        <p:blipFill>
          <a:blip r:embed="rId3">
            <a:extLst>
              <a:ext uri="{28A0092B-C50C-407E-A947-70E740481C1C}">
                <a14:useLocalDpi xmlns:a14="http://schemas.microsoft.com/office/drawing/2010/main" val="0"/>
              </a:ext>
            </a:extLst>
          </a:blip>
          <a:srcRect l="-1" t="40099" r="235" b="2304"/>
          <a:stretch/>
        </p:blipFill>
        <p:spPr>
          <a:xfrm>
            <a:off x="-9093200" y="1636"/>
            <a:ext cx="21285200" cy="6915769"/>
          </a:xfrm>
          <a:prstGeom prst="rect">
            <a:avLst/>
          </a:prstGeom>
        </p:spPr>
      </p:pic>
      <p:sp>
        <p:nvSpPr>
          <p:cNvPr id="4" name="מלבן 3">
            <a:extLst>
              <a:ext uri="{FF2B5EF4-FFF2-40B4-BE49-F238E27FC236}">
                <a16:creationId xmlns:a16="http://schemas.microsoft.com/office/drawing/2014/main" id="{39EF73B6-571D-2F63-9FEE-EA8AC85F9D7E}"/>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5" name="אליפסה 4">
            <a:extLst>
              <a:ext uri="{FF2B5EF4-FFF2-40B4-BE49-F238E27FC236}">
                <a16:creationId xmlns:a16="http://schemas.microsoft.com/office/drawing/2014/main" id="{B893652C-23F8-6C75-891E-3D07FD7E92F5}"/>
              </a:ext>
            </a:extLst>
          </p:cNvPr>
          <p:cNvSpPr/>
          <p:nvPr/>
        </p:nvSpPr>
        <p:spPr>
          <a:xfrm>
            <a:off x="425301" y="2330508"/>
            <a:ext cx="2214276" cy="2196981"/>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algn="ctr"/>
            <a:r>
              <a:rPr lang="en-US" b="1" i="0" u="none" strike="noStrike" dirty="0">
                <a:solidFill>
                  <a:schemeClr val="bg1"/>
                </a:solidFill>
                <a:effectLst/>
                <a:latin typeface="Arial" panose="020B0604020202020204" pitchFamily="34" charset="0"/>
              </a:rPr>
              <a:t>Theoretical Foundation </a:t>
            </a:r>
            <a:endParaRPr lang="he-IL" dirty="0">
              <a:solidFill>
                <a:schemeClr val="bg1"/>
              </a:solidFill>
            </a:endParaRPr>
          </a:p>
        </p:txBody>
      </p:sp>
      <p:sp>
        <p:nvSpPr>
          <p:cNvPr id="2" name="Google Shape;1957;p54">
            <a:extLst>
              <a:ext uri="{FF2B5EF4-FFF2-40B4-BE49-F238E27FC236}">
                <a16:creationId xmlns:a16="http://schemas.microsoft.com/office/drawing/2014/main" id="{512A7BF5-1C78-7BB1-9115-637B48B34B10}"/>
              </a:ext>
            </a:extLst>
          </p:cNvPr>
          <p:cNvSpPr txBox="1">
            <a:spLocks/>
          </p:cNvSpPr>
          <p:nvPr/>
        </p:nvSpPr>
        <p:spPr>
          <a:xfrm>
            <a:off x="1438256" y="-420797"/>
            <a:ext cx="1527300" cy="352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DISKNET</a:t>
            </a:r>
          </a:p>
        </p:txBody>
      </p:sp>
      <p:sp>
        <p:nvSpPr>
          <p:cNvPr id="3" name="Google Shape;1957;p54">
            <a:extLst>
              <a:ext uri="{FF2B5EF4-FFF2-40B4-BE49-F238E27FC236}">
                <a16:creationId xmlns:a16="http://schemas.microsoft.com/office/drawing/2014/main" id="{309AAFDE-2C1C-3F90-8000-8A4315D69C08}"/>
              </a:ext>
            </a:extLst>
          </p:cNvPr>
          <p:cNvSpPr txBox="1">
            <a:spLocks/>
          </p:cNvSpPr>
          <p:nvPr/>
        </p:nvSpPr>
        <p:spPr>
          <a:xfrm>
            <a:off x="3010447" y="1493303"/>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Anomaly</a:t>
            </a:r>
          </a:p>
          <a:p>
            <a:pPr algn="ctr"/>
            <a:r>
              <a:rPr lang="en-US" sz="1400" kern="0" dirty="0"/>
              <a:t>Detection</a:t>
            </a:r>
          </a:p>
        </p:txBody>
      </p:sp>
      <p:sp>
        <p:nvSpPr>
          <p:cNvPr id="14" name="Google Shape;1957;p54">
            <a:extLst>
              <a:ext uri="{FF2B5EF4-FFF2-40B4-BE49-F238E27FC236}">
                <a16:creationId xmlns:a16="http://schemas.microsoft.com/office/drawing/2014/main" id="{2A464F94-E798-7E00-1687-A24C34214DF3}"/>
              </a:ext>
            </a:extLst>
          </p:cNvPr>
          <p:cNvSpPr txBox="1">
            <a:spLocks/>
          </p:cNvSpPr>
          <p:nvPr/>
        </p:nvSpPr>
        <p:spPr>
          <a:xfrm>
            <a:off x="3135451" y="3203911"/>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solidFill>
                  <a:schemeClr val="tx2"/>
                </a:solidFill>
              </a:rPr>
              <a:t>Isolation Forest</a:t>
            </a:r>
          </a:p>
        </p:txBody>
      </p:sp>
      <p:sp>
        <p:nvSpPr>
          <p:cNvPr id="16" name="Google Shape;1957;p54">
            <a:extLst>
              <a:ext uri="{FF2B5EF4-FFF2-40B4-BE49-F238E27FC236}">
                <a16:creationId xmlns:a16="http://schemas.microsoft.com/office/drawing/2014/main" id="{DF285C6C-9190-E45E-90A4-4AED188516C7}"/>
              </a:ext>
            </a:extLst>
          </p:cNvPr>
          <p:cNvSpPr txBox="1">
            <a:spLocks/>
          </p:cNvSpPr>
          <p:nvPr/>
        </p:nvSpPr>
        <p:spPr>
          <a:xfrm>
            <a:off x="-259540" y="-1422026"/>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Hyperbolic Geometry</a:t>
            </a:r>
          </a:p>
        </p:txBody>
      </p:sp>
      <p:sp>
        <p:nvSpPr>
          <p:cNvPr id="34" name="Google Shape;1961;p54">
            <a:extLst>
              <a:ext uri="{FF2B5EF4-FFF2-40B4-BE49-F238E27FC236}">
                <a16:creationId xmlns:a16="http://schemas.microsoft.com/office/drawing/2014/main" id="{8B56B603-8DD0-0DA1-490E-C15009187E57}"/>
              </a:ext>
            </a:extLst>
          </p:cNvPr>
          <p:cNvSpPr txBox="1">
            <a:spLocks/>
          </p:cNvSpPr>
          <p:nvPr/>
        </p:nvSpPr>
        <p:spPr>
          <a:xfrm>
            <a:off x="4806260" y="191490"/>
            <a:ext cx="7385740" cy="52314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400" b="0" i="0" u="none" strike="noStrike" dirty="0">
                <a:solidFill>
                  <a:srgbClr val="FFFFFF"/>
                </a:solidFill>
                <a:effectLst/>
                <a:latin typeface="DM Sans" pitchFamily="2" charset="0"/>
              </a:rPr>
              <a:t>An unsupervised machine learning algorithm specifically designed for anomaly detection.</a:t>
            </a:r>
          </a:p>
          <a:p>
            <a:pPr marL="114300" indent="0" rtl="0" fontAlgn="base">
              <a:lnSpc>
                <a:spcPct val="150000"/>
              </a:lnSpc>
              <a:buClr>
                <a:schemeClr val="tx2"/>
              </a:buClr>
              <a:buNone/>
            </a:pPr>
            <a:r>
              <a:rPr lang="en-US" sz="2400" b="1" i="0" u="none" strike="noStrike" dirty="0">
                <a:solidFill>
                  <a:srgbClr val="FFFFFF"/>
                </a:solidFill>
                <a:effectLst/>
                <a:latin typeface="DM Sans" pitchFamily="2" charset="0"/>
              </a:rPr>
              <a:t>How It Works:</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Randomly build multiple binary trees by splitting features</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Measure how quickly a data point is isolated</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Points with shorter paths (fewer splits) are more likely to be anomalies</a:t>
            </a:r>
          </a:p>
          <a:p>
            <a:pPr rtl="0" fontAlgn="base">
              <a:lnSpc>
                <a:spcPct val="150000"/>
              </a:lnSpc>
              <a:buClr>
                <a:schemeClr val="tx2"/>
              </a:buClr>
              <a:buFont typeface="Wingdings" panose="05000000000000000000" pitchFamily="2" charset="2"/>
              <a:buChar char="q"/>
            </a:pPr>
            <a:endParaRPr lang="en-US" sz="2400" b="0" i="0" u="none" strike="noStrike" dirty="0">
              <a:solidFill>
                <a:srgbClr val="FFFFFF"/>
              </a:solidFill>
              <a:effectLst/>
              <a:latin typeface="DM Sans" pitchFamily="2" charset="0"/>
            </a:endParaRPr>
          </a:p>
        </p:txBody>
      </p:sp>
      <p:pic>
        <p:nvPicPr>
          <p:cNvPr id="7172" name="Picture 4">
            <a:extLst>
              <a:ext uri="{FF2B5EF4-FFF2-40B4-BE49-F238E27FC236}">
                <a16:creationId xmlns:a16="http://schemas.microsoft.com/office/drawing/2014/main" id="{39BBDCD8-AFDE-0216-C9E9-D25ABD4FB0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2737" y="4866510"/>
            <a:ext cx="3016691" cy="1800000"/>
          </a:xfrm>
          <a:prstGeom prst="rect">
            <a:avLst/>
          </a:prstGeom>
          <a:noFill/>
          <a:extLst>
            <a:ext uri="{909E8E84-426E-40DD-AFC4-6F175D3DCCD1}">
              <a14:hiddenFill xmlns:a14="http://schemas.microsoft.com/office/drawing/2010/main">
                <a:solidFill>
                  <a:srgbClr val="FFFFFF"/>
                </a:solidFill>
              </a14:hiddenFill>
            </a:ext>
          </a:extLst>
        </p:spPr>
      </p:pic>
      <p:sp>
        <p:nvSpPr>
          <p:cNvPr id="58" name="Google Shape;1961;p54">
            <a:extLst>
              <a:ext uri="{FF2B5EF4-FFF2-40B4-BE49-F238E27FC236}">
                <a16:creationId xmlns:a16="http://schemas.microsoft.com/office/drawing/2014/main" id="{69C15165-A0B8-8447-4041-79629E4E2A5D}"/>
              </a:ext>
            </a:extLst>
          </p:cNvPr>
          <p:cNvSpPr txBox="1">
            <a:spLocks/>
          </p:cNvSpPr>
          <p:nvPr/>
        </p:nvSpPr>
        <p:spPr>
          <a:xfrm>
            <a:off x="4958660" y="-4519938"/>
            <a:ext cx="7385740" cy="52314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400" b="1" i="0" u="none" strike="noStrike" dirty="0">
                <a:solidFill>
                  <a:schemeClr val="tx2"/>
                </a:solidFill>
                <a:effectLst/>
                <a:latin typeface="DM Sans" pitchFamily="2" charset="0"/>
              </a:rPr>
              <a:t>Anomaly Detection </a:t>
            </a:r>
            <a:r>
              <a:rPr lang="en-US" sz="2400" b="0" i="0" u="none" strike="noStrike" dirty="0">
                <a:solidFill>
                  <a:srgbClr val="FFFFFF"/>
                </a:solidFill>
                <a:effectLst/>
                <a:latin typeface="DM Sans" pitchFamily="2" charset="0"/>
              </a:rPr>
              <a:t>is the process of identifying rare, unusual, or suspicious patterns in data that deviate significantly from the norm.</a:t>
            </a:r>
          </a:p>
          <a:p>
            <a:pPr marL="114300" indent="0" rtl="0" fontAlgn="base">
              <a:lnSpc>
                <a:spcPct val="150000"/>
              </a:lnSpc>
              <a:buClr>
                <a:schemeClr val="tx2"/>
              </a:buClr>
              <a:buNone/>
            </a:pPr>
            <a:r>
              <a:rPr lang="en-US" sz="2400" b="1" i="0" u="none" strike="noStrike" dirty="0">
                <a:solidFill>
                  <a:srgbClr val="FFFFFF"/>
                </a:solidFill>
                <a:effectLst/>
                <a:latin typeface="DM Sans" pitchFamily="2" charset="0"/>
              </a:rPr>
              <a:t>In Citation Networks, anomalies may include:</a:t>
            </a:r>
            <a:endParaRPr lang="en-US" sz="2400" b="0" i="0" u="none" strike="noStrike" dirty="0">
              <a:solidFill>
                <a:srgbClr val="FFFFFF"/>
              </a:solidFill>
              <a:effectLst/>
              <a:latin typeface="DM Sans" pitchFamily="2" charset="0"/>
            </a:endParaRP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Unexpected citation links between unrelated research areas.</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Sudden citation bursts to low-visibility papers.</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Structural inconsistencies in evolving graphs.</a:t>
            </a:r>
          </a:p>
          <a:p>
            <a:pPr rtl="0" fontAlgn="base">
              <a:lnSpc>
                <a:spcPct val="150000"/>
              </a:lnSpc>
              <a:buClr>
                <a:schemeClr val="tx2"/>
              </a:buClr>
              <a:buFont typeface="Wingdings" panose="05000000000000000000" pitchFamily="2" charset="2"/>
              <a:buChar char="q"/>
            </a:pPr>
            <a:endParaRPr lang="en-US" sz="2400" b="0" i="0" u="none" strike="noStrike" dirty="0">
              <a:solidFill>
                <a:srgbClr val="FFFFFF"/>
              </a:solidFill>
              <a:effectLst/>
              <a:latin typeface="DM Sans" pitchFamily="2" charset="0"/>
            </a:endParaRPr>
          </a:p>
        </p:txBody>
      </p:sp>
      <p:sp>
        <p:nvSpPr>
          <p:cNvPr id="6" name="Google Shape;295;p51">
            <a:extLst>
              <a:ext uri="{FF2B5EF4-FFF2-40B4-BE49-F238E27FC236}">
                <a16:creationId xmlns:a16="http://schemas.microsoft.com/office/drawing/2014/main" id="{70E2253B-9218-58BC-C5F0-8E781FEA2918}"/>
              </a:ext>
            </a:extLst>
          </p:cNvPr>
          <p:cNvSpPr/>
          <p:nvPr/>
        </p:nvSpPr>
        <p:spPr>
          <a:xfrm rot="16200000">
            <a:off x="11371716" y="6037105"/>
            <a:ext cx="797163" cy="843406"/>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1"/>
          </a:solidFill>
          <a:ln>
            <a:noFill/>
          </a:ln>
        </p:spPr>
        <p:txBody>
          <a:bodyPr spcFirstLastPara="1" vert="vert" wrap="square" lIns="91425" tIns="91425" rIns="91425" bIns="91425" anchor="b" anchorCtr="1">
            <a:noAutofit/>
          </a:bodyPr>
          <a:lstStyle/>
          <a:p>
            <a:pPr marL="0" lvl="0" indent="0" algn="l" rtl="0">
              <a:spcBef>
                <a:spcPts val="0"/>
              </a:spcBef>
              <a:spcAft>
                <a:spcPts val="0"/>
              </a:spcAft>
              <a:buNone/>
            </a:pPr>
            <a:r>
              <a:rPr lang="en-US" sz="2400" dirty="0"/>
              <a:t>11</a:t>
            </a:r>
            <a:endParaRPr sz="2800" dirty="0"/>
          </a:p>
        </p:txBody>
      </p:sp>
      <p:grpSp>
        <p:nvGrpSpPr>
          <p:cNvPr id="8" name="קבוצה 7">
            <a:extLst>
              <a:ext uri="{FF2B5EF4-FFF2-40B4-BE49-F238E27FC236}">
                <a16:creationId xmlns:a16="http://schemas.microsoft.com/office/drawing/2014/main" id="{6F538831-054A-8F34-DE60-B7FA549A1E6A}"/>
              </a:ext>
            </a:extLst>
          </p:cNvPr>
          <p:cNvGrpSpPr/>
          <p:nvPr/>
        </p:nvGrpSpPr>
        <p:grpSpPr>
          <a:xfrm>
            <a:off x="-6629638" y="-1576307"/>
            <a:ext cx="10004055" cy="10067201"/>
            <a:chOff x="-6629638" y="-1576307"/>
            <a:chExt cx="10004055" cy="10067201"/>
          </a:xfrm>
        </p:grpSpPr>
        <p:grpSp>
          <p:nvGrpSpPr>
            <p:cNvPr id="45" name="קבוצה 44">
              <a:extLst>
                <a:ext uri="{FF2B5EF4-FFF2-40B4-BE49-F238E27FC236}">
                  <a16:creationId xmlns:a16="http://schemas.microsoft.com/office/drawing/2014/main" id="{F4E713EA-8F5B-26DF-670F-09DE9875DC98}"/>
                </a:ext>
              </a:extLst>
            </p:cNvPr>
            <p:cNvGrpSpPr/>
            <p:nvPr/>
          </p:nvGrpSpPr>
          <p:grpSpPr>
            <a:xfrm rot="18313746">
              <a:off x="-6748096" y="-1457849"/>
              <a:ext cx="10067201" cy="9830285"/>
              <a:chOff x="-6748096" y="-1457849"/>
              <a:chExt cx="10067201" cy="9830285"/>
            </a:xfrm>
          </p:grpSpPr>
          <p:grpSp>
            <p:nvGrpSpPr>
              <p:cNvPr id="46" name="קבוצה 45">
                <a:extLst>
                  <a:ext uri="{FF2B5EF4-FFF2-40B4-BE49-F238E27FC236}">
                    <a16:creationId xmlns:a16="http://schemas.microsoft.com/office/drawing/2014/main" id="{2F2F41A3-9D4F-B575-9C91-199B06005C53}"/>
                  </a:ext>
                </a:extLst>
              </p:cNvPr>
              <p:cNvGrpSpPr/>
              <p:nvPr/>
            </p:nvGrpSpPr>
            <p:grpSpPr>
              <a:xfrm rot="19319795">
                <a:off x="-6748096" y="-1457849"/>
                <a:ext cx="10067201" cy="9830285"/>
                <a:chOff x="-6748096" y="-1457849"/>
                <a:chExt cx="10067201" cy="9830285"/>
              </a:xfrm>
            </p:grpSpPr>
            <p:grpSp>
              <p:nvGrpSpPr>
                <p:cNvPr id="48" name="קבוצה 47">
                  <a:extLst>
                    <a:ext uri="{FF2B5EF4-FFF2-40B4-BE49-F238E27FC236}">
                      <a16:creationId xmlns:a16="http://schemas.microsoft.com/office/drawing/2014/main" id="{C9ADDE7D-07E5-69E8-33BE-7B4DC6685141}"/>
                    </a:ext>
                  </a:extLst>
                </p:cNvPr>
                <p:cNvGrpSpPr/>
                <p:nvPr/>
              </p:nvGrpSpPr>
              <p:grpSpPr>
                <a:xfrm rot="19465710">
                  <a:off x="-6748096" y="-1457849"/>
                  <a:ext cx="10067201" cy="9830285"/>
                  <a:chOff x="-6050603" y="-1361874"/>
                  <a:chExt cx="10067201" cy="9830285"/>
                </a:xfrm>
              </p:grpSpPr>
              <p:grpSp>
                <p:nvGrpSpPr>
                  <p:cNvPr id="51" name="קבוצה 50">
                    <a:extLst>
                      <a:ext uri="{FF2B5EF4-FFF2-40B4-BE49-F238E27FC236}">
                        <a16:creationId xmlns:a16="http://schemas.microsoft.com/office/drawing/2014/main" id="{8FFE8C96-7B8F-C627-81F1-4CED5A09D727}"/>
                      </a:ext>
                    </a:extLst>
                  </p:cNvPr>
                  <p:cNvGrpSpPr/>
                  <p:nvPr/>
                </p:nvGrpSpPr>
                <p:grpSpPr>
                  <a:xfrm>
                    <a:off x="-6050603" y="-1361874"/>
                    <a:ext cx="9847908" cy="9830285"/>
                    <a:chOff x="-6050603" y="-1361874"/>
                    <a:chExt cx="9847908" cy="9830285"/>
                  </a:xfrm>
                </p:grpSpPr>
                <p:sp>
                  <p:nvSpPr>
                    <p:cNvPr id="53" name="אליפסה 52">
                      <a:extLst>
                        <a:ext uri="{FF2B5EF4-FFF2-40B4-BE49-F238E27FC236}">
                          <a16:creationId xmlns:a16="http://schemas.microsoft.com/office/drawing/2014/main" id="{D05C1989-27A3-1B4B-73DD-BE2491C88A7A}"/>
                        </a:ext>
                      </a:extLst>
                    </p:cNvPr>
                    <p:cNvSpPr/>
                    <p:nvPr/>
                  </p:nvSpPr>
                  <p:spPr>
                    <a:xfrm>
                      <a:off x="-6050603" y="-1361874"/>
                      <a:ext cx="9847908" cy="9766572"/>
                    </a:xfrm>
                    <a:prstGeom prst="ellipse">
                      <a:avLst/>
                    </a:prstGeom>
                    <a:noFill/>
                    <a:ln>
                      <a:gradFill>
                        <a:gsLst>
                          <a:gs pos="0">
                            <a:schemeClr val="bg2"/>
                          </a:gs>
                          <a:gs pos="100000">
                            <a:schemeClr val="tx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4" name="אליפסה 53">
                      <a:extLst>
                        <a:ext uri="{FF2B5EF4-FFF2-40B4-BE49-F238E27FC236}">
                          <a16:creationId xmlns:a16="http://schemas.microsoft.com/office/drawing/2014/main" id="{3E04993C-994D-8525-71F4-3C50AAB609FF}"/>
                        </a:ext>
                      </a:extLst>
                    </p:cNvPr>
                    <p:cNvSpPr/>
                    <p:nvPr/>
                  </p:nvSpPr>
                  <p:spPr>
                    <a:xfrm>
                      <a:off x="-2841615" y="8005702"/>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5" name="אליפסה 54">
                      <a:extLst>
                        <a:ext uri="{FF2B5EF4-FFF2-40B4-BE49-F238E27FC236}">
                          <a16:creationId xmlns:a16="http://schemas.microsoft.com/office/drawing/2014/main" id="{3AF803F5-ABDD-C507-9D72-61846938E45E}"/>
                        </a:ext>
                      </a:extLst>
                    </p:cNvPr>
                    <p:cNvSpPr/>
                    <p:nvPr/>
                  </p:nvSpPr>
                  <p:spPr>
                    <a:xfrm>
                      <a:off x="181891" y="7928251"/>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7" name="אליפסה 56">
                      <a:extLst>
                        <a:ext uri="{FF2B5EF4-FFF2-40B4-BE49-F238E27FC236}">
                          <a16:creationId xmlns:a16="http://schemas.microsoft.com/office/drawing/2014/main" id="{83DD2C2E-C1CA-3F4D-1D73-A3ADED601B76}"/>
                        </a:ext>
                      </a:extLst>
                    </p:cNvPr>
                    <p:cNvSpPr/>
                    <p:nvPr/>
                  </p:nvSpPr>
                  <p:spPr>
                    <a:xfrm>
                      <a:off x="2698390" y="6163936"/>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52" name="אליפסה 51">
                    <a:extLst>
                      <a:ext uri="{FF2B5EF4-FFF2-40B4-BE49-F238E27FC236}">
                        <a16:creationId xmlns:a16="http://schemas.microsoft.com/office/drawing/2014/main" id="{A0532181-77D0-C912-D651-206B8DC8A573}"/>
                      </a:ext>
                    </a:extLst>
                  </p:cNvPr>
                  <p:cNvSpPr/>
                  <p:nvPr/>
                </p:nvSpPr>
                <p:spPr>
                  <a:xfrm>
                    <a:off x="3575923" y="3197645"/>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49" name="אליפסה 48">
                  <a:extLst>
                    <a:ext uri="{FF2B5EF4-FFF2-40B4-BE49-F238E27FC236}">
                      <a16:creationId xmlns:a16="http://schemas.microsoft.com/office/drawing/2014/main" id="{E673CB63-4A2C-CA07-52DC-874E6A423325}"/>
                    </a:ext>
                  </a:extLst>
                </p:cNvPr>
                <p:cNvSpPr/>
                <p:nvPr/>
              </p:nvSpPr>
              <p:spPr>
                <a:xfrm>
                  <a:off x="2844072" y="4390933"/>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0" name="אליפסה 49">
                  <a:extLst>
                    <a:ext uri="{FF2B5EF4-FFF2-40B4-BE49-F238E27FC236}">
                      <a16:creationId xmlns:a16="http://schemas.microsoft.com/office/drawing/2014/main" id="{2172D00A-5C48-9571-96A7-15CEB6D39322}"/>
                    </a:ext>
                  </a:extLst>
                </p:cNvPr>
                <p:cNvSpPr/>
                <p:nvPr/>
              </p:nvSpPr>
              <p:spPr>
                <a:xfrm>
                  <a:off x="2510681" y="5321146"/>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47" name="אליפסה 46">
                <a:extLst>
                  <a:ext uri="{FF2B5EF4-FFF2-40B4-BE49-F238E27FC236}">
                    <a16:creationId xmlns:a16="http://schemas.microsoft.com/office/drawing/2014/main" id="{CF0CB44F-28A5-3582-8EBE-A89787A3FB27}"/>
                  </a:ext>
                </a:extLst>
              </p:cNvPr>
              <p:cNvSpPr/>
              <p:nvPr/>
            </p:nvSpPr>
            <p:spPr>
              <a:xfrm rot="19319795">
                <a:off x="2790621" y="4705310"/>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7" name="אליפסה 6">
              <a:extLst>
                <a:ext uri="{FF2B5EF4-FFF2-40B4-BE49-F238E27FC236}">
                  <a16:creationId xmlns:a16="http://schemas.microsoft.com/office/drawing/2014/main" id="{B199E82F-9E22-2483-D18B-00C3E6E73779}"/>
                </a:ext>
              </a:extLst>
            </p:cNvPr>
            <p:cNvSpPr/>
            <p:nvPr/>
          </p:nvSpPr>
          <p:spPr>
            <a:xfrm rot="15018045">
              <a:off x="3108966" y="3335715"/>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3885348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BEC4D-3990-7AA5-6610-C592A508A3CB}"/>
            </a:ext>
          </a:extLst>
        </p:cNvPr>
        <p:cNvGrpSpPr/>
        <p:nvPr/>
      </p:nvGrpSpPr>
      <p:grpSpPr>
        <a:xfrm>
          <a:off x="0" y="0"/>
          <a:ext cx="0" cy="0"/>
          <a:chOff x="0" y="0"/>
          <a:chExt cx="0" cy="0"/>
        </a:xfrm>
      </p:grpSpPr>
      <p:pic>
        <p:nvPicPr>
          <p:cNvPr id="14" name="תמונה 13" descr="תמונה שמכילה מים, אקווריום, דג, מתחת למים&#10;&#10;תוכן שנוצר על-ידי בינה מלאכותית עשוי להיות שגוי.">
            <a:extLst>
              <a:ext uri="{FF2B5EF4-FFF2-40B4-BE49-F238E27FC236}">
                <a16:creationId xmlns:a16="http://schemas.microsoft.com/office/drawing/2014/main" id="{89A17821-AD7E-F975-CE37-68D0E74B9BEB}"/>
              </a:ext>
            </a:extLst>
          </p:cNvPr>
          <p:cNvPicPr>
            <a:picLocks noChangeAspect="1"/>
          </p:cNvPicPr>
          <p:nvPr/>
        </p:nvPicPr>
        <p:blipFill>
          <a:blip r:embed="rId3">
            <a:extLst>
              <a:ext uri="{28A0092B-C50C-407E-A947-70E740481C1C}">
                <a14:useLocalDpi xmlns:a14="http://schemas.microsoft.com/office/drawing/2010/main" val="0"/>
              </a:ext>
            </a:extLst>
          </a:blip>
          <a:srcRect b="37548"/>
          <a:stretch/>
        </p:blipFill>
        <p:spPr>
          <a:xfrm>
            <a:off x="-1" y="-1"/>
            <a:ext cx="19572052" cy="6875527"/>
          </a:xfrm>
          <a:prstGeom prst="rect">
            <a:avLst/>
          </a:prstGeom>
        </p:spPr>
      </p:pic>
      <p:sp>
        <p:nvSpPr>
          <p:cNvPr id="4" name="מלבן 3">
            <a:extLst>
              <a:ext uri="{FF2B5EF4-FFF2-40B4-BE49-F238E27FC236}">
                <a16:creationId xmlns:a16="http://schemas.microsoft.com/office/drawing/2014/main" id="{45E72849-A307-1392-992B-2A357BDAD4E4}"/>
              </a:ext>
            </a:extLst>
          </p:cNvPr>
          <p:cNvSpPr/>
          <p:nvPr/>
        </p:nvSpPr>
        <p:spPr>
          <a:xfrm>
            <a:off x="0" y="17526"/>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 name="אליפסה 1">
            <a:extLst>
              <a:ext uri="{FF2B5EF4-FFF2-40B4-BE49-F238E27FC236}">
                <a16:creationId xmlns:a16="http://schemas.microsoft.com/office/drawing/2014/main" id="{AA133E1E-5B26-C259-5E6F-5A74580113C4}"/>
              </a:ext>
            </a:extLst>
          </p:cNvPr>
          <p:cNvSpPr/>
          <p:nvPr/>
        </p:nvSpPr>
        <p:spPr>
          <a:xfrm>
            <a:off x="4099839" y="1479630"/>
            <a:ext cx="3888000" cy="3888000"/>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a:ea typeface="+mn-ea"/>
                <a:cs typeface="+mn-cs"/>
              </a:rPr>
              <a:t>Methodology</a:t>
            </a:r>
          </a:p>
        </p:txBody>
      </p:sp>
      <p:sp>
        <p:nvSpPr>
          <p:cNvPr id="8" name="Google Shape;1957;p54">
            <a:extLst>
              <a:ext uri="{FF2B5EF4-FFF2-40B4-BE49-F238E27FC236}">
                <a16:creationId xmlns:a16="http://schemas.microsoft.com/office/drawing/2014/main" id="{3456FD43-983E-104E-6A17-7D5A70F14E7F}"/>
              </a:ext>
            </a:extLst>
          </p:cNvPr>
          <p:cNvSpPr txBox="1">
            <a:spLocks/>
          </p:cNvSpPr>
          <p:nvPr/>
        </p:nvSpPr>
        <p:spPr>
          <a:xfrm>
            <a:off x="2547850" y="7760797"/>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solidFill>
                  <a:schemeClr val="tx2"/>
                </a:solidFill>
              </a:rPr>
              <a:t>Model Pipeline</a:t>
            </a:r>
          </a:p>
        </p:txBody>
      </p:sp>
      <p:sp>
        <p:nvSpPr>
          <p:cNvPr id="9" name="Google Shape;1957;p54">
            <a:extLst>
              <a:ext uri="{FF2B5EF4-FFF2-40B4-BE49-F238E27FC236}">
                <a16:creationId xmlns:a16="http://schemas.microsoft.com/office/drawing/2014/main" id="{5B9CF459-F3F4-1363-94F1-E3D43A390930}"/>
              </a:ext>
            </a:extLst>
          </p:cNvPr>
          <p:cNvSpPr txBox="1">
            <a:spLocks/>
          </p:cNvSpPr>
          <p:nvPr/>
        </p:nvSpPr>
        <p:spPr>
          <a:xfrm>
            <a:off x="1934642" y="10644317"/>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Validation Strategy</a:t>
            </a:r>
          </a:p>
        </p:txBody>
      </p:sp>
      <p:sp>
        <p:nvSpPr>
          <p:cNvPr id="11" name="Google Shape;1957;p54">
            <a:extLst>
              <a:ext uri="{FF2B5EF4-FFF2-40B4-BE49-F238E27FC236}">
                <a16:creationId xmlns:a16="http://schemas.microsoft.com/office/drawing/2014/main" id="{534F1979-53DA-38BA-9C53-DF7EBFCC2A1F}"/>
              </a:ext>
            </a:extLst>
          </p:cNvPr>
          <p:cNvSpPr txBox="1">
            <a:spLocks/>
          </p:cNvSpPr>
          <p:nvPr/>
        </p:nvSpPr>
        <p:spPr>
          <a:xfrm>
            <a:off x="-785368" y="12555866"/>
            <a:ext cx="1614192" cy="8099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Validation Process Pipeline</a:t>
            </a:r>
          </a:p>
        </p:txBody>
      </p:sp>
      <p:pic>
        <p:nvPicPr>
          <p:cNvPr id="16" name="Picture 4">
            <a:extLst>
              <a:ext uri="{FF2B5EF4-FFF2-40B4-BE49-F238E27FC236}">
                <a16:creationId xmlns:a16="http://schemas.microsoft.com/office/drawing/2014/main" id="{4C7A34ED-F73C-0A40-D614-746B0CABDC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7" r="8791"/>
          <a:stretch/>
        </p:blipFill>
        <p:spPr bwMode="auto">
          <a:xfrm>
            <a:off x="5350104" y="7305898"/>
            <a:ext cx="5845382" cy="6140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545998"/>
      </p:ext>
    </p:extLst>
  </p:cSld>
  <p:clrMapOvr>
    <a:masterClrMapping/>
  </p:clrMapOvr>
  <mc:AlternateContent xmlns:mc="http://schemas.openxmlformats.org/markup-compatibility/2006" xmlns:p14="http://schemas.microsoft.com/office/powerpoint/2010/main">
    <mc:Choice Requires="p14">
      <p:transition spd="med" p14:dur="700" advTm="100">
        <p:fade/>
      </p:transition>
    </mc:Choice>
    <mc:Fallback xmlns="">
      <p:transition spd="med" advTm="1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2A099-0F82-D592-470A-401EEF4BBBCC}"/>
            </a:ext>
          </a:extLst>
        </p:cNvPr>
        <p:cNvGrpSpPr/>
        <p:nvPr/>
      </p:nvGrpSpPr>
      <p:grpSpPr>
        <a:xfrm>
          <a:off x="0" y="0"/>
          <a:ext cx="0" cy="0"/>
          <a:chOff x="0" y="0"/>
          <a:chExt cx="0" cy="0"/>
        </a:xfrm>
      </p:grpSpPr>
      <p:pic>
        <p:nvPicPr>
          <p:cNvPr id="24" name="תמונה 23" descr="תמונה שמכילה מים, אקווריום, דג, מתחת למים&#10;&#10;תוכן שנוצר על-ידי בינה מלאכותית עשוי להיות שגוי.">
            <a:extLst>
              <a:ext uri="{FF2B5EF4-FFF2-40B4-BE49-F238E27FC236}">
                <a16:creationId xmlns:a16="http://schemas.microsoft.com/office/drawing/2014/main" id="{7546661A-24C7-3D6D-A09E-6C9DFECBEF62}"/>
              </a:ext>
            </a:extLst>
          </p:cNvPr>
          <p:cNvPicPr>
            <a:picLocks noChangeAspect="1"/>
          </p:cNvPicPr>
          <p:nvPr/>
        </p:nvPicPr>
        <p:blipFill>
          <a:blip r:embed="rId3">
            <a:extLst>
              <a:ext uri="{28A0092B-C50C-407E-A947-70E740481C1C}">
                <a14:useLocalDpi xmlns:a14="http://schemas.microsoft.com/office/drawing/2010/main" val="0"/>
              </a:ext>
            </a:extLst>
          </a:blip>
          <a:srcRect b="37548"/>
          <a:stretch/>
        </p:blipFill>
        <p:spPr>
          <a:xfrm>
            <a:off x="-1" y="-1"/>
            <a:ext cx="19572052" cy="6875527"/>
          </a:xfrm>
          <a:prstGeom prst="rect">
            <a:avLst/>
          </a:prstGeom>
        </p:spPr>
      </p:pic>
      <p:sp>
        <p:nvSpPr>
          <p:cNvPr id="4" name="מלבן 3">
            <a:extLst>
              <a:ext uri="{FF2B5EF4-FFF2-40B4-BE49-F238E27FC236}">
                <a16:creationId xmlns:a16="http://schemas.microsoft.com/office/drawing/2014/main" id="{E5271A2F-E41C-F4D7-B46D-42E9A51D9BBC}"/>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5" name="אליפסה 4">
            <a:extLst>
              <a:ext uri="{FF2B5EF4-FFF2-40B4-BE49-F238E27FC236}">
                <a16:creationId xmlns:a16="http://schemas.microsoft.com/office/drawing/2014/main" id="{D111B827-20C3-F391-D0D3-AC2674EEC317}"/>
              </a:ext>
            </a:extLst>
          </p:cNvPr>
          <p:cNvSpPr/>
          <p:nvPr/>
        </p:nvSpPr>
        <p:spPr>
          <a:xfrm>
            <a:off x="239428" y="2359830"/>
            <a:ext cx="2304000" cy="2304000"/>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algn="ctr"/>
            <a:r>
              <a:rPr lang="en-US" sz="1800" b="1" i="0" u="none" strike="noStrike" dirty="0">
                <a:solidFill>
                  <a:schemeClr val="bg1"/>
                </a:solidFill>
                <a:effectLst/>
                <a:latin typeface="Arial" panose="020B0604020202020204" pitchFamily="34" charset="0"/>
              </a:rPr>
              <a:t>Methodology</a:t>
            </a:r>
            <a:endParaRPr lang="he-IL" dirty="0">
              <a:solidFill>
                <a:schemeClr val="bg1"/>
              </a:solidFill>
            </a:endParaRPr>
          </a:p>
        </p:txBody>
      </p:sp>
      <p:sp>
        <p:nvSpPr>
          <p:cNvPr id="16" name="Google Shape;1957;p54">
            <a:extLst>
              <a:ext uri="{FF2B5EF4-FFF2-40B4-BE49-F238E27FC236}">
                <a16:creationId xmlns:a16="http://schemas.microsoft.com/office/drawing/2014/main" id="{16A04BEC-04F9-7AD9-008E-7AE821D6F578}"/>
              </a:ext>
            </a:extLst>
          </p:cNvPr>
          <p:cNvSpPr txBox="1">
            <a:spLocks/>
          </p:cNvSpPr>
          <p:nvPr/>
        </p:nvSpPr>
        <p:spPr>
          <a:xfrm>
            <a:off x="3080899" y="3149888"/>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solidFill>
                  <a:schemeClr val="tx2"/>
                </a:solidFill>
              </a:rPr>
              <a:t>Model Pipeline</a:t>
            </a:r>
          </a:p>
        </p:txBody>
      </p:sp>
      <p:sp>
        <p:nvSpPr>
          <p:cNvPr id="17" name="Google Shape;1957;p54">
            <a:extLst>
              <a:ext uri="{FF2B5EF4-FFF2-40B4-BE49-F238E27FC236}">
                <a16:creationId xmlns:a16="http://schemas.microsoft.com/office/drawing/2014/main" id="{C169EE40-0BCC-8F18-5A70-AE616E5F772C}"/>
              </a:ext>
            </a:extLst>
          </p:cNvPr>
          <p:cNvSpPr txBox="1">
            <a:spLocks/>
          </p:cNvSpPr>
          <p:nvPr/>
        </p:nvSpPr>
        <p:spPr>
          <a:xfrm>
            <a:off x="2487146" y="6091773"/>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Validation Strategy</a:t>
            </a:r>
          </a:p>
        </p:txBody>
      </p:sp>
      <p:sp>
        <p:nvSpPr>
          <p:cNvPr id="2" name="Google Shape;1957;p54">
            <a:extLst>
              <a:ext uri="{FF2B5EF4-FFF2-40B4-BE49-F238E27FC236}">
                <a16:creationId xmlns:a16="http://schemas.microsoft.com/office/drawing/2014/main" id="{18CB4FB9-599E-DB88-B2D2-4C6F2197FC86}"/>
              </a:ext>
            </a:extLst>
          </p:cNvPr>
          <p:cNvSpPr txBox="1">
            <a:spLocks/>
          </p:cNvSpPr>
          <p:nvPr/>
        </p:nvSpPr>
        <p:spPr>
          <a:xfrm>
            <a:off x="1121544" y="7204135"/>
            <a:ext cx="1614192" cy="8099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Validation Process Pipeline</a:t>
            </a:r>
          </a:p>
        </p:txBody>
      </p:sp>
      <p:pic>
        <p:nvPicPr>
          <p:cNvPr id="10244" name="Picture 4">
            <a:extLst>
              <a:ext uri="{FF2B5EF4-FFF2-40B4-BE49-F238E27FC236}">
                <a16:creationId xmlns:a16="http://schemas.microsoft.com/office/drawing/2014/main" id="{31CFDB15-2E46-DBC2-0BE4-B029ACA988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7" r="8791"/>
          <a:stretch/>
        </p:blipFill>
        <p:spPr bwMode="auto">
          <a:xfrm>
            <a:off x="5350104" y="358998"/>
            <a:ext cx="5845382" cy="6140003"/>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95;p51">
            <a:extLst>
              <a:ext uri="{FF2B5EF4-FFF2-40B4-BE49-F238E27FC236}">
                <a16:creationId xmlns:a16="http://schemas.microsoft.com/office/drawing/2014/main" id="{3610E04B-6695-1234-B7FE-D80C32F0874D}"/>
              </a:ext>
            </a:extLst>
          </p:cNvPr>
          <p:cNvSpPr/>
          <p:nvPr/>
        </p:nvSpPr>
        <p:spPr>
          <a:xfrm rot="16200000">
            <a:off x="11371716" y="6037105"/>
            <a:ext cx="797163" cy="843406"/>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1"/>
          </a:solidFill>
          <a:ln>
            <a:noFill/>
          </a:ln>
        </p:spPr>
        <p:txBody>
          <a:bodyPr spcFirstLastPara="1" vert="vert" wrap="square" lIns="91425" tIns="91425" rIns="91425" bIns="91425" anchor="b" anchorCtr="1">
            <a:noAutofit/>
          </a:bodyPr>
          <a:lstStyle/>
          <a:p>
            <a:pPr marL="0" lvl="0" indent="0" algn="l" rtl="0">
              <a:spcBef>
                <a:spcPts val="0"/>
              </a:spcBef>
              <a:spcAft>
                <a:spcPts val="0"/>
              </a:spcAft>
              <a:buNone/>
            </a:pPr>
            <a:r>
              <a:rPr lang="en-US" sz="2400" dirty="0"/>
              <a:t>12</a:t>
            </a:r>
            <a:endParaRPr sz="2800" dirty="0"/>
          </a:p>
        </p:txBody>
      </p:sp>
      <p:grpSp>
        <p:nvGrpSpPr>
          <p:cNvPr id="7" name="קבוצה 6">
            <a:extLst>
              <a:ext uri="{FF2B5EF4-FFF2-40B4-BE49-F238E27FC236}">
                <a16:creationId xmlns:a16="http://schemas.microsoft.com/office/drawing/2014/main" id="{F7174FC6-C1E4-D133-E0EF-97C8756C7C9D}"/>
              </a:ext>
            </a:extLst>
          </p:cNvPr>
          <p:cNvGrpSpPr/>
          <p:nvPr/>
        </p:nvGrpSpPr>
        <p:grpSpPr>
          <a:xfrm>
            <a:off x="-6747358" y="-1457841"/>
            <a:ext cx="10067201" cy="9766572"/>
            <a:chOff x="-6747358" y="-1457841"/>
            <a:chExt cx="10067201" cy="9766572"/>
          </a:xfrm>
        </p:grpSpPr>
        <p:grpSp>
          <p:nvGrpSpPr>
            <p:cNvPr id="9" name="קבוצה 8">
              <a:extLst>
                <a:ext uri="{FF2B5EF4-FFF2-40B4-BE49-F238E27FC236}">
                  <a16:creationId xmlns:a16="http://schemas.microsoft.com/office/drawing/2014/main" id="{14C9F19C-8344-16F4-AA3C-A55D6FA68D64}"/>
                </a:ext>
              </a:extLst>
            </p:cNvPr>
            <p:cNvGrpSpPr/>
            <p:nvPr/>
          </p:nvGrpSpPr>
          <p:grpSpPr>
            <a:xfrm rot="79712">
              <a:off x="-6747358" y="-1457841"/>
              <a:ext cx="10067201" cy="9766572"/>
              <a:chOff x="-6050603" y="-1361874"/>
              <a:chExt cx="10067201" cy="9766572"/>
            </a:xfrm>
          </p:grpSpPr>
          <p:grpSp>
            <p:nvGrpSpPr>
              <p:cNvPr id="12" name="קבוצה 11">
                <a:extLst>
                  <a:ext uri="{FF2B5EF4-FFF2-40B4-BE49-F238E27FC236}">
                    <a16:creationId xmlns:a16="http://schemas.microsoft.com/office/drawing/2014/main" id="{0AEEA8BD-D2A5-0BAA-7AB0-C808254A23EA}"/>
                  </a:ext>
                </a:extLst>
              </p:cNvPr>
              <p:cNvGrpSpPr/>
              <p:nvPr/>
            </p:nvGrpSpPr>
            <p:grpSpPr>
              <a:xfrm>
                <a:off x="-6050603" y="-1361874"/>
                <a:ext cx="9847908" cy="9766572"/>
                <a:chOff x="-6050603" y="-1361874"/>
                <a:chExt cx="9847908" cy="9766572"/>
              </a:xfrm>
            </p:grpSpPr>
            <p:sp>
              <p:nvSpPr>
                <p:cNvPr id="14" name="אליפסה 13">
                  <a:extLst>
                    <a:ext uri="{FF2B5EF4-FFF2-40B4-BE49-F238E27FC236}">
                      <a16:creationId xmlns:a16="http://schemas.microsoft.com/office/drawing/2014/main" id="{CB45728C-56C8-C449-DD3A-50D6FF5F1EDC}"/>
                    </a:ext>
                  </a:extLst>
                </p:cNvPr>
                <p:cNvSpPr/>
                <p:nvPr/>
              </p:nvSpPr>
              <p:spPr>
                <a:xfrm>
                  <a:off x="-6050603" y="-1361874"/>
                  <a:ext cx="9847908" cy="9766572"/>
                </a:xfrm>
                <a:prstGeom prst="ellipse">
                  <a:avLst/>
                </a:prstGeom>
                <a:noFill/>
                <a:ln>
                  <a:gradFill>
                    <a:gsLst>
                      <a:gs pos="0">
                        <a:schemeClr val="bg2"/>
                      </a:gs>
                      <a:gs pos="100000">
                        <a:schemeClr val="tx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6" name="אליפסה 35">
                  <a:extLst>
                    <a:ext uri="{FF2B5EF4-FFF2-40B4-BE49-F238E27FC236}">
                      <a16:creationId xmlns:a16="http://schemas.microsoft.com/office/drawing/2014/main" id="{0F6BCC11-463E-219B-0081-5B1CEA081C6A}"/>
                    </a:ext>
                  </a:extLst>
                </p:cNvPr>
                <p:cNvSpPr/>
                <p:nvPr/>
              </p:nvSpPr>
              <p:spPr>
                <a:xfrm>
                  <a:off x="2698390" y="6163936"/>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3" name="אליפסה 12">
                <a:extLst>
                  <a:ext uri="{FF2B5EF4-FFF2-40B4-BE49-F238E27FC236}">
                    <a16:creationId xmlns:a16="http://schemas.microsoft.com/office/drawing/2014/main" id="{EAA98ED7-4E66-377F-5266-098BC2157A4A}"/>
                  </a:ext>
                </a:extLst>
              </p:cNvPr>
              <p:cNvSpPr/>
              <p:nvPr/>
            </p:nvSpPr>
            <p:spPr>
              <a:xfrm>
                <a:off x="3575923" y="3197645"/>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6" name="אליפסה 5">
              <a:extLst>
                <a:ext uri="{FF2B5EF4-FFF2-40B4-BE49-F238E27FC236}">
                  <a16:creationId xmlns:a16="http://schemas.microsoft.com/office/drawing/2014/main" id="{23462307-F48C-2852-92DB-943835722A30}"/>
                </a:ext>
              </a:extLst>
            </p:cNvPr>
            <p:cNvSpPr/>
            <p:nvPr/>
          </p:nvSpPr>
          <p:spPr>
            <a:xfrm rot="19383781">
              <a:off x="1077445" y="7187643"/>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22" name="Google Shape;1961;p54">
            <a:extLst>
              <a:ext uri="{FF2B5EF4-FFF2-40B4-BE49-F238E27FC236}">
                <a16:creationId xmlns:a16="http://schemas.microsoft.com/office/drawing/2014/main" id="{F6E142DF-5673-3A34-0833-AD795D8B7581}"/>
              </a:ext>
            </a:extLst>
          </p:cNvPr>
          <p:cNvSpPr txBox="1">
            <a:spLocks/>
          </p:cNvSpPr>
          <p:nvPr/>
        </p:nvSpPr>
        <p:spPr>
          <a:xfrm>
            <a:off x="4806260" y="6731990"/>
            <a:ext cx="7385740" cy="52314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400" b="1" i="0" u="none" strike="noStrike" dirty="0">
                <a:solidFill>
                  <a:schemeClr val="tx2"/>
                </a:solidFill>
                <a:effectLst/>
                <a:latin typeface="DM Sans" pitchFamily="2" charset="0"/>
              </a:rPr>
              <a:t>Controlled Testing Approach</a:t>
            </a:r>
            <a:endParaRPr lang="en-US" sz="2400" i="0" u="none" strike="noStrike" dirty="0">
              <a:solidFill>
                <a:schemeClr val="bg1"/>
              </a:solidFill>
              <a:effectLst/>
              <a:latin typeface="DM Sans" pitchFamily="2" charset="0"/>
            </a:endParaRPr>
          </a:p>
          <a:p>
            <a:pPr rtl="0" fontAlgn="base">
              <a:lnSpc>
                <a:spcPct val="150000"/>
              </a:lnSpc>
              <a:buClr>
                <a:schemeClr val="tx2"/>
              </a:buClr>
              <a:buFont typeface="Wingdings" panose="05000000000000000000" pitchFamily="2" charset="2"/>
              <a:buChar char="q"/>
            </a:pPr>
            <a:r>
              <a:rPr lang="en-US" sz="2400" b="1" i="0" u="none" strike="noStrike" dirty="0">
                <a:solidFill>
                  <a:srgbClr val="FFFFFF"/>
                </a:solidFill>
                <a:effectLst/>
                <a:latin typeface="DM Sans" pitchFamily="2" charset="0"/>
              </a:rPr>
              <a:t>Synthetic anomaly injection</a:t>
            </a:r>
            <a:r>
              <a:rPr lang="en-US" sz="2400" b="0" i="0" u="none" strike="noStrike" dirty="0">
                <a:solidFill>
                  <a:srgbClr val="FFFFFF"/>
                </a:solidFill>
                <a:effectLst/>
                <a:latin typeface="DM Sans" pitchFamily="2" charset="0"/>
              </a:rPr>
              <a:t>:</a:t>
            </a:r>
            <a:br>
              <a:rPr lang="en-US" sz="2400" dirty="0">
                <a:solidFill>
                  <a:srgbClr val="FFFFFF"/>
                </a:solidFill>
                <a:latin typeface="DM Sans" pitchFamily="2" charset="0"/>
              </a:rPr>
            </a:br>
            <a:r>
              <a:rPr lang="en-US" sz="2400" b="0" i="0" u="none" strike="noStrike" dirty="0">
                <a:solidFill>
                  <a:srgbClr val="FFFFFF"/>
                </a:solidFill>
                <a:effectLst/>
                <a:latin typeface="DM Sans" pitchFamily="2" charset="0"/>
              </a:rPr>
              <a:t>5-10% artificial nodes</a:t>
            </a:r>
          </a:p>
          <a:p>
            <a:pPr fontAlgn="base">
              <a:lnSpc>
                <a:spcPct val="150000"/>
              </a:lnSpc>
              <a:buClr>
                <a:schemeClr val="tx2"/>
              </a:buClr>
              <a:buFont typeface="Wingdings" panose="05000000000000000000" pitchFamily="2" charset="2"/>
              <a:buChar char="q"/>
            </a:pPr>
            <a:r>
              <a:rPr lang="en-US" sz="2400" b="1" i="0" u="none" strike="noStrike" dirty="0">
                <a:solidFill>
                  <a:srgbClr val="FFFFFF"/>
                </a:solidFill>
                <a:effectLst/>
                <a:latin typeface="DM Sans" pitchFamily="2" charset="0"/>
              </a:rPr>
              <a:t>Random citation patterns</a:t>
            </a:r>
            <a:r>
              <a:rPr lang="en-US" sz="2400" b="0" i="0" u="none" strike="noStrike" dirty="0">
                <a:solidFill>
                  <a:srgbClr val="FFFFFF"/>
                </a:solidFill>
                <a:effectLst/>
                <a:latin typeface="DM Sans" pitchFamily="2" charset="0"/>
              </a:rPr>
              <a:t>: </a:t>
            </a:r>
            <a:br>
              <a:rPr lang="en-US" sz="2400" b="0" i="0" u="none" strike="noStrike" dirty="0">
                <a:solidFill>
                  <a:srgbClr val="FFFFFF"/>
                </a:solidFill>
                <a:effectLst/>
                <a:latin typeface="DM Sans" pitchFamily="2" charset="0"/>
              </a:rPr>
            </a:br>
            <a:r>
              <a:rPr lang="en-US" sz="2400" b="0" i="0" u="none" strike="noStrike" dirty="0">
                <a:solidFill>
                  <a:srgbClr val="FFFFFF"/>
                </a:solidFill>
                <a:effectLst/>
                <a:latin typeface="DM Sans" pitchFamily="2" charset="0"/>
              </a:rPr>
              <a:t>30% connectivity to existing nodes</a:t>
            </a:r>
          </a:p>
          <a:p>
            <a:pPr fontAlgn="base">
              <a:lnSpc>
                <a:spcPct val="150000"/>
              </a:lnSpc>
              <a:buClr>
                <a:schemeClr val="tx2"/>
              </a:buClr>
              <a:buFont typeface="Wingdings" panose="05000000000000000000" pitchFamily="2" charset="2"/>
              <a:buChar char="q"/>
            </a:pPr>
            <a:r>
              <a:rPr lang="en-US" sz="2400" b="1" i="0" u="none" strike="noStrike" dirty="0">
                <a:solidFill>
                  <a:srgbClr val="FFFFFF"/>
                </a:solidFill>
                <a:effectLst/>
                <a:latin typeface="DM Sans" pitchFamily="2" charset="0"/>
              </a:rPr>
              <a:t>Iterative validation</a:t>
            </a:r>
            <a:r>
              <a:rPr lang="en-US" sz="2400" b="0" i="0" u="none" strike="noStrike" dirty="0">
                <a:solidFill>
                  <a:srgbClr val="FFFFFF"/>
                </a:solidFill>
                <a:effectLst/>
                <a:latin typeface="DM Sans" pitchFamily="2" charset="0"/>
              </a:rPr>
              <a:t>: K independent runs</a:t>
            </a:r>
          </a:p>
          <a:p>
            <a:pPr fontAlgn="base">
              <a:lnSpc>
                <a:spcPct val="150000"/>
              </a:lnSpc>
              <a:buClr>
                <a:schemeClr val="tx2"/>
              </a:buClr>
              <a:buFont typeface="Wingdings" panose="05000000000000000000" pitchFamily="2" charset="2"/>
              <a:buChar char="q"/>
            </a:pPr>
            <a:r>
              <a:rPr lang="en-US" sz="2400" b="1" i="0" u="none" strike="noStrike" dirty="0">
                <a:solidFill>
                  <a:srgbClr val="FFFFFF"/>
                </a:solidFill>
                <a:effectLst/>
                <a:latin typeface="DM Sans" pitchFamily="2" charset="0"/>
              </a:rPr>
              <a:t>Metrics</a:t>
            </a:r>
            <a:r>
              <a:rPr lang="en-US" sz="2400" b="0" i="0" u="none" strike="noStrike" dirty="0">
                <a:solidFill>
                  <a:srgbClr val="FFFFFF"/>
                </a:solidFill>
                <a:effectLst/>
                <a:latin typeface="DM Sans" pitchFamily="2" charset="0"/>
              </a:rPr>
              <a:t>: Precision &amp; Recall measurement</a:t>
            </a:r>
          </a:p>
        </p:txBody>
      </p:sp>
    </p:spTree>
    <p:extLst>
      <p:ext uri="{BB962C8B-B14F-4D97-AF65-F5344CB8AC3E}">
        <p14:creationId xmlns:p14="http://schemas.microsoft.com/office/powerpoint/2010/main" val="1673069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D94AE-C5D7-FA6F-7637-DCDA401D9B23}"/>
            </a:ext>
          </a:extLst>
        </p:cNvPr>
        <p:cNvGrpSpPr/>
        <p:nvPr/>
      </p:nvGrpSpPr>
      <p:grpSpPr>
        <a:xfrm>
          <a:off x="0" y="0"/>
          <a:ext cx="0" cy="0"/>
          <a:chOff x="0" y="0"/>
          <a:chExt cx="0" cy="0"/>
        </a:xfrm>
      </p:grpSpPr>
      <p:pic>
        <p:nvPicPr>
          <p:cNvPr id="7" name="תמונה 6" descr="תמונה שמכילה מים, אקווריום, דג, מתחת למים&#10;&#10;תוכן שנוצר על-ידי בינה מלאכותית עשוי להיות שגוי.">
            <a:extLst>
              <a:ext uri="{FF2B5EF4-FFF2-40B4-BE49-F238E27FC236}">
                <a16:creationId xmlns:a16="http://schemas.microsoft.com/office/drawing/2014/main" id="{3D9DAABF-A6A4-A64F-4C90-03E24856A7DE}"/>
              </a:ext>
            </a:extLst>
          </p:cNvPr>
          <p:cNvPicPr>
            <a:picLocks noChangeAspect="1"/>
          </p:cNvPicPr>
          <p:nvPr/>
        </p:nvPicPr>
        <p:blipFill>
          <a:blip r:embed="rId3">
            <a:extLst>
              <a:ext uri="{28A0092B-C50C-407E-A947-70E740481C1C}">
                <a14:useLocalDpi xmlns:a14="http://schemas.microsoft.com/office/drawing/2010/main" val="0"/>
              </a:ext>
            </a:extLst>
          </a:blip>
          <a:srcRect b="37548"/>
          <a:stretch/>
        </p:blipFill>
        <p:spPr>
          <a:xfrm>
            <a:off x="-3073942" y="19454"/>
            <a:ext cx="19572052" cy="6875527"/>
          </a:xfrm>
          <a:prstGeom prst="rect">
            <a:avLst/>
          </a:prstGeom>
        </p:spPr>
      </p:pic>
      <p:sp>
        <p:nvSpPr>
          <p:cNvPr id="4" name="מלבן 3">
            <a:extLst>
              <a:ext uri="{FF2B5EF4-FFF2-40B4-BE49-F238E27FC236}">
                <a16:creationId xmlns:a16="http://schemas.microsoft.com/office/drawing/2014/main" id="{7DEDF23A-F1DC-ADEE-9325-3B7A30E707E2}"/>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5" name="אליפסה 4">
            <a:extLst>
              <a:ext uri="{FF2B5EF4-FFF2-40B4-BE49-F238E27FC236}">
                <a16:creationId xmlns:a16="http://schemas.microsoft.com/office/drawing/2014/main" id="{55B01A97-AB44-796E-C43F-47C8F3F7A6AA}"/>
              </a:ext>
            </a:extLst>
          </p:cNvPr>
          <p:cNvSpPr/>
          <p:nvPr/>
        </p:nvSpPr>
        <p:spPr>
          <a:xfrm>
            <a:off x="239428" y="2359830"/>
            <a:ext cx="2304000" cy="2304000"/>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algn="ctr"/>
            <a:r>
              <a:rPr lang="en-US" sz="1800" b="1" i="0" u="none" strike="noStrike" dirty="0">
                <a:solidFill>
                  <a:schemeClr val="bg1"/>
                </a:solidFill>
                <a:effectLst/>
                <a:latin typeface="Arial" panose="020B0604020202020204" pitchFamily="34" charset="0"/>
              </a:rPr>
              <a:t>Methodology</a:t>
            </a:r>
            <a:endParaRPr lang="he-IL" dirty="0">
              <a:solidFill>
                <a:schemeClr val="bg1"/>
              </a:solidFill>
            </a:endParaRPr>
          </a:p>
        </p:txBody>
      </p:sp>
      <p:sp>
        <p:nvSpPr>
          <p:cNvPr id="16" name="Google Shape;1957;p54">
            <a:extLst>
              <a:ext uri="{FF2B5EF4-FFF2-40B4-BE49-F238E27FC236}">
                <a16:creationId xmlns:a16="http://schemas.microsoft.com/office/drawing/2014/main" id="{72A1A955-87DE-F07E-CA85-B520C09492E1}"/>
              </a:ext>
            </a:extLst>
          </p:cNvPr>
          <p:cNvSpPr txBox="1">
            <a:spLocks/>
          </p:cNvSpPr>
          <p:nvPr/>
        </p:nvSpPr>
        <p:spPr>
          <a:xfrm>
            <a:off x="2181867" y="268616"/>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solidFill>
                  <a:schemeClr val="bg1"/>
                </a:solidFill>
              </a:rPr>
              <a:t>Model Pipeline</a:t>
            </a:r>
          </a:p>
        </p:txBody>
      </p:sp>
      <p:sp>
        <p:nvSpPr>
          <p:cNvPr id="17" name="Google Shape;1957;p54">
            <a:extLst>
              <a:ext uri="{FF2B5EF4-FFF2-40B4-BE49-F238E27FC236}">
                <a16:creationId xmlns:a16="http://schemas.microsoft.com/office/drawing/2014/main" id="{F96C0CC6-F0D0-BADB-BF8D-58676EB3A56A}"/>
              </a:ext>
            </a:extLst>
          </p:cNvPr>
          <p:cNvSpPr txBox="1">
            <a:spLocks/>
          </p:cNvSpPr>
          <p:nvPr/>
        </p:nvSpPr>
        <p:spPr>
          <a:xfrm>
            <a:off x="3216748" y="3216390"/>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solidFill>
                  <a:schemeClr val="tx2"/>
                </a:solidFill>
              </a:rPr>
              <a:t>Validation Strategy</a:t>
            </a:r>
          </a:p>
        </p:txBody>
      </p:sp>
      <p:sp>
        <p:nvSpPr>
          <p:cNvPr id="2" name="Google Shape;1957;p54">
            <a:extLst>
              <a:ext uri="{FF2B5EF4-FFF2-40B4-BE49-F238E27FC236}">
                <a16:creationId xmlns:a16="http://schemas.microsoft.com/office/drawing/2014/main" id="{7E6B61CE-09C9-EA52-71D9-4BF7EB6C1001}"/>
              </a:ext>
            </a:extLst>
          </p:cNvPr>
          <p:cNvSpPr txBox="1">
            <a:spLocks/>
          </p:cNvSpPr>
          <p:nvPr/>
        </p:nvSpPr>
        <p:spPr>
          <a:xfrm>
            <a:off x="2925021" y="4612962"/>
            <a:ext cx="1614192" cy="8099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Validation Process Pipeline</a:t>
            </a:r>
          </a:p>
        </p:txBody>
      </p:sp>
      <p:sp>
        <p:nvSpPr>
          <p:cNvPr id="3" name="Google Shape;1961;p54">
            <a:extLst>
              <a:ext uri="{FF2B5EF4-FFF2-40B4-BE49-F238E27FC236}">
                <a16:creationId xmlns:a16="http://schemas.microsoft.com/office/drawing/2014/main" id="{7E4E77D1-8C9E-1C1A-DD95-63FCCED7A8CE}"/>
              </a:ext>
            </a:extLst>
          </p:cNvPr>
          <p:cNvSpPr txBox="1">
            <a:spLocks/>
          </p:cNvSpPr>
          <p:nvPr/>
        </p:nvSpPr>
        <p:spPr>
          <a:xfrm>
            <a:off x="4806260" y="191490"/>
            <a:ext cx="7385740" cy="52314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400" b="1" i="0" u="none" strike="noStrike" dirty="0">
                <a:solidFill>
                  <a:schemeClr val="tx2"/>
                </a:solidFill>
                <a:effectLst/>
                <a:latin typeface="DM Sans" pitchFamily="2" charset="0"/>
              </a:rPr>
              <a:t>Controlled Testing Approach</a:t>
            </a:r>
            <a:endParaRPr lang="en-US" sz="2400" i="0" u="none" strike="noStrike" dirty="0">
              <a:solidFill>
                <a:schemeClr val="bg1"/>
              </a:solidFill>
              <a:effectLst/>
              <a:latin typeface="DM Sans" pitchFamily="2" charset="0"/>
            </a:endParaRPr>
          </a:p>
          <a:p>
            <a:pPr rtl="0" fontAlgn="base">
              <a:lnSpc>
                <a:spcPct val="150000"/>
              </a:lnSpc>
              <a:buClr>
                <a:schemeClr val="tx2"/>
              </a:buClr>
              <a:buFont typeface="Wingdings" panose="05000000000000000000" pitchFamily="2" charset="2"/>
              <a:buChar char="q"/>
            </a:pPr>
            <a:r>
              <a:rPr lang="en-US" sz="2400" b="1" i="0" u="none" strike="noStrike" dirty="0">
                <a:solidFill>
                  <a:srgbClr val="FFFFFF"/>
                </a:solidFill>
                <a:effectLst/>
                <a:latin typeface="DM Sans" pitchFamily="2" charset="0"/>
              </a:rPr>
              <a:t>Synthetic anomaly injection</a:t>
            </a:r>
            <a:r>
              <a:rPr lang="en-US" sz="2400" b="0" i="0" u="none" strike="noStrike" dirty="0">
                <a:solidFill>
                  <a:srgbClr val="FFFFFF"/>
                </a:solidFill>
                <a:effectLst/>
                <a:latin typeface="DM Sans" pitchFamily="2" charset="0"/>
              </a:rPr>
              <a:t>:</a:t>
            </a:r>
            <a:br>
              <a:rPr lang="en-US" sz="2400" dirty="0">
                <a:solidFill>
                  <a:srgbClr val="FFFFFF"/>
                </a:solidFill>
                <a:latin typeface="DM Sans" pitchFamily="2" charset="0"/>
              </a:rPr>
            </a:br>
            <a:r>
              <a:rPr lang="en-US" sz="2400" b="0" i="0" u="none" strike="noStrike" dirty="0">
                <a:solidFill>
                  <a:srgbClr val="FFFFFF"/>
                </a:solidFill>
                <a:effectLst/>
                <a:latin typeface="DM Sans" pitchFamily="2" charset="0"/>
              </a:rPr>
              <a:t>5-10% artificial nodes</a:t>
            </a:r>
          </a:p>
          <a:p>
            <a:pPr fontAlgn="base">
              <a:lnSpc>
                <a:spcPct val="150000"/>
              </a:lnSpc>
              <a:buClr>
                <a:schemeClr val="tx2"/>
              </a:buClr>
              <a:buFont typeface="Wingdings" panose="05000000000000000000" pitchFamily="2" charset="2"/>
              <a:buChar char="q"/>
            </a:pPr>
            <a:r>
              <a:rPr lang="en-US" sz="2400" b="1" i="0" u="none" strike="noStrike" dirty="0">
                <a:solidFill>
                  <a:srgbClr val="FFFFFF"/>
                </a:solidFill>
                <a:effectLst/>
                <a:latin typeface="DM Sans" pitchFamily="2" charset="0"/>
              </a:rPr>
              <a:t>Random citation patterns</a:t>
            </a:r>
            <a:r>
              <a:rPr lang="en-US" sz="2400" b="0" i="0" u="none" strike="noStrike" dirty="0">
                <a:solidFill>
                  <a:srgbClr val="FFFFFF"/>
                </a:solidFill>
                <a:effectLst/>
                <a:latin typeface="DM Sans" pitchFamily="2" charset="0"/>
              </a:rPr>
              <a:t>: </a:t>
            </a:r>
            <a:br>
              <a:rPr lang="en-US" sz="2400" b="0" i="0" u="none" strike="noStrike" dirty="0">
                <a:solidFill>
                  <a:srgbClr val="FFFFFF"/>
                </a:solidFill>
                <a:effectLst/>
                <a:latin typeface="DM Sans" pitchFamily="2" charset="0"/>
              </a:rPr>
            </a:br>
            <a:r>
              <a:rPr lang="en-US" sz="2400" b="0" i="0" u="none" strike="noStrike" dirty="0">
                <a:solidFill>
                  <a:srgbClr val="FFFFFF"/>
                </a:solidFill>
                <a:effectLst/>
                <a:latin typeface="DM Sans" pitchFamily="2" charset="0"/>
              </a:rPr>
              <a:t>30% connectivity to existing nodes</a:t>
            </a:r>
          </a:p>
          <a:p>
            <a:pPr fontAlgn="base">
              <a:lnSpc>
                <a:spcPct val="150000"/>
              </a:lnSpc>
              <a:buClr>
                <a:schemeClr val="tx2"/>
              </a:buClr>
              <a:buFont typeface="Wingdings" panose="05000000000000000000" pitchFamily="2" charset="2"/>
              <a:buChar char="q"/>
            </a:pPr>
            <a:r>
              <a:rPr lang="en-US" sz="2400" b="1" i="0" u="none" strike="noStrike" dirty="0">
                <a:solidFill>
                  <a:srgbClr val="FFFFFF"/>
                </a:solidFill>
                <a:effectLst/>
                <a:latin typeface="DM Sans" pitchFamily="2" charset="0"/>
              </a:rPr>
              <a:t>Iterative validation</a:t>
            </a:r>
            <a:r>
              <a:rPr lang="en-US" sz="2400" b="0" i="0" u="none" strike="noStrike" dirty="0">
                <a:solidFill>
                  <a:srgbClr val="FFFFFF"/>
                </a:solidFill>
                <a:effectLst/>
                <a:latin typeface="DM Sans" pitchFamily="2" charset="0"/>
              </a:rPr>
              <a:t>: K independent runs</a:t>
            </a:r>
          </a:p>
          <a:p>
            <a:pPr fontAlgn="base">
              <a:lnSpc>
                <a:spcPct val="150000"/>
              </a:lnSpc>
              <a:buClr>
                <a:schemeClr val="tx2"/>
              </a:buClr>
              <a:buFont typeface="Wingdings" panose="05000000000000000000" pitchFamily="2" charset="2"/>
              <a:buChar char="q"/>
            </a:pPr>
            <a:r>
              <a:rPr lang="en-US" sz="2400" b="1" i="0" u="none" strike="noStrike" dirty="0">
                <a:solidFill>
                  <a:srgbClr val="FFFFFF"/>
                </a:solidFill>
                <a:effectLst/>
                <a:latin typeface="DM Sans" pitchFamily="2" charset="0"/>
              </a:rPr>
              <a:t>Metrics</a:t>
            </a:r>
            <a:r>
              <a:rPr lang="en-US" sz="2400" b="0" i="0" u="none" strike="noStrike" dirty="0">
                <a:solidFill>
                  <a:srgbClr val="FFFFFF"/>
                </a:solidFill>
                <a:effectLst/>
                <a:latin typeface="DM Sans" pitchFamily="2" charset="0"/>
              </a:rPr>
              <a:t>: Precision &amp; Recall measurement</a:t>
            </a:r>
          </a:p>
        </p:txBody>
      </p:sp>
      <p:pic>
        <p:nvPicPr>
          <p:cNvPr id="8" name="Picture 4">
            <a:extLst>
              <a:ext uri="{FF2B5EF4-FFF2-40B4-BE49-F238E27FC236}">
                <a16:creationId xmlns:a16="http://schemas.microsoft.com/office/drawing/2014/main" id="{5DE810E9-99D5-67DA-F5EE-FD4D52E8DF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27" r="8791"/>
          <a:stretch/>
        </p:blipFill>
        <p:spPr bwMode="auto">
          <a:xfrm>
            <a:off x="5350104" y="-6600602"/>
            <a:ext cx="5845382" cy="614000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95;p51">
            <a:extLst>
              <a:ext uri="{FF2B5EF4-FFF2-40B4-BE49-F238E27FC236}">
                <a16:creationId xmlns:a16="http://schemas.microsoft.com/office/drawing/2014/main" id="{2CEBD2FA-2816-1EC1-49FC-C1BFE7F20F0F}"/>
              </a:ext>
            </a:extLst>
          </p:cNvPr>
          <p:cNvSpPr/>
          <p:nvPr/>
        </p:nvSpPr>
        <p:spPr>
          <a:xfrm rot="16200000">
            <a:off x="11371716" y="6037105"/>
            <a:ext cx="797163" cy="843406"/>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1"/>
          </a:solidFill>
          <a:ln>
            <a:noFill/>
          </a:ln>
        </p:spPr>
        <p:txBody>
          <a:bodyPr spcFirstLastPara="1" vert="vert" wrap="square" lIns="91425" tIns="91425" rIns="91425" bIns="91425" anchor="b" anchorCtr="1">
            <a:noAutofit/>
          </a:bodyPr>
          <a:lstStyle/>
          <a:p>
            <a:pPr marL="0" lvl="0" indent="0" algn="l" rtl="0">
              <a:spcBef>
                <a:spcPts val="0"/>
              </a:spcBef>
              <a:spcAft>
                <a:spcPts val="0"/>
              </a:spcAft>
              <a:buNone/>
            </a:pPr>
            <a:r>
              <a:rPr lang="en-US" sz="2400" dirty="0"/>
              <a:t>13</a:t>
            </a:r>
            <a:endParaRPr sz="2800" dirty="0"/>
          </a:p>
        </p:txBody>
      </p:sp>
      <p:grpSp>
        <p:nvGrpSpPr>
          <p:cNvPr id="24" name="קבוצה 23">
            <a:extLst>
              <a:ext uri="{FF2B5EF4-FFF2-40B4-BE49-F238E27FC236}">
                <a16:creationId xmlns:a16="http://schemas.microsoft.com/office/drawing/2014/main" id="{612FB9A6-C1F5-CCEC-2C33-DA526F8A8CC2}"/>
              </a:ext>
            </a:extLst>
          </p:cNvPr>
          <p:cNvGrpSpPr/>
          <p:nvPr/>
        </p:nvGrpSpPr>
        <p:grpSpPr>
          <a:xfrm rot="19475882">
            <a:off x="-6747358" y="-1457841"/>
            <a:ext cx="10067201" cy="9766572"/>
            <a:chOff x="-6747358" y="-1457841"/>
            <a:chExt cx="10067201" cy="9766572"/>
          </a:xfrm>
        </p:grpSpPr>
        <p:grpSp>
          <p:nvGrpSpPr>
            <p:cNvPr id="25" name="קבוצה 24">
              <a:extLst>
                <a:ext uri="{FF2B5EF4-FFF2-40B4-BE49-F238E27FC236}">
                  <a16:creationId xmlns:a16="http://schemas.microsoft.com/office/drawing/2014/main" id="{17ACDE05-5D6E-057E-B8B8-968B7939EDEB}"/>
                </a:ext>
              </a:extLst>
            </p:cNvPr>
            <p:cNvGrpSpPr/>
            <p:nvPr/>
          </p:nvGrpSpPr>
          <p:grpSpPr>
            <a:xfrm rot="79712">
              <a:off x="-6747358" y="-1457841"/>
              <a:ext cx="10067201" cy="9766572"/>
              <a:chOff x="-6050603" y="-1361874"/>
              <a:chExt cx="10067201" cy="9766572"/>
            </a:xfrm>
          </p:grpSpPr>
          <p:grpSp>
            <p:nvGrpSpPr>
              <p:cNvPr id="27" name="קבוצה 26">
                <a:extLst>
                  <a:ext uri="{FF2B5EF4-FFF2-40B4-BE49-F238E27FC236}">
                    <a16:creationId xmlns:a16="http://schemas.microsoft.com/office/drawing/2014/main" id="{2919ACB4-2377-9301-CB0C-8AD1AA4AC823}"/>
                  </a:ext>
                </a:extLst>
              </p:cNvPr>
              <p:cNvGrpSpPr/>
              <p:nvPr/>
            </p:nvGrpSpPr>
            <p:grpSpPr>
              <a:xfrm>
                <a:off x="-6050603" y="-1361874"/>
                <a:ext cx="9847908" cy="9766572"/>
                <a:chOff x="-6050603" y="-1361874"/>
                <a:chExt cx="9847908" cy="9766572"/>
              </a:xfrm>
            </p:grpSpPr>
            <p:sp>
              <p:nvSpPr>
                <p:cNvPr id="29" name="אליפסה 28">
                  <a:extLst>
                    <a:ext uri="{FF2B5EF4-FFF2-40B4-BE49-F238E27FC236}">
                      <a16:creationId xmlns:a16="http://schemas.microsoft.com/office/drawing/2014/main" id="{D999C68B-43C5-1B66-A538-B177A706BD7A}"/>
                    </a:ext>
                  </a:extLst>
                </p:cNvPr>
                <p:cNvSpPr/>
                <p:nvPr/>
              </p:nvSpPr>
              <p:spPr>
                <a:xfrm>
                  <a:off x="-6050603" y="-1361874"/>
                  <a:ext cx="9847908" cy="9766572"/>
                </a:xfrm>
                <a:prstGeom prst="ellipse">
                  <a:avLst/>
                </a:prstGeom>
                <a:noFill/>
                <a:ln>
                  <a:gradFill>
                    <a:gsLst>
                      <a:gs pos="0">
                        <a:schemeClr val="bg2"/>
                      </a:gs>
                      <a:gs pos="100000">
                        <a:schemeClr val="tx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0" name="אליפסה 29">
                  <a:extLst>
                    <a:ext uri="{FF2B5EF4-FFF2-40B4-BE49-F238E27FC236}">
                      <a16:creationId xmlns:a16="http://schemas.microsoft.com/office/drawing/2014/main" id="{1E7ACCE5-B977-110F-95DC-08DEB02F31C7}"/>
                    </a:ext>
                  </a:extLst>
                </p:cNvPr>
                <p:cNvSpPr/>
                <p:nvPr/>
              </p:nvSpPr>
              <p:spPr>
                <a:xfrm>
                  <a:off x="2698390" y="6163936"/>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28" name="אליפסה 27">
                <a:extLst>
                  <a:ext uri="{FF2B5EF4-FFF2-40B4-BE49-F238E27FC236}">
                    <a16:creationId xmlns:a16="http://schemas.microsoft.com/office/drawing/2014/main" id="{FEEF180A-81E0-6FB2-8916-86C97DE96A7F}"/>
                  </a:ext>
                </a:extLst>
              </p:cNvPr>
              <p:cNvSpPr/>
              <p:nvPr/>
            </p:nvSpPr>
            <p:spPr>
              <a:xfrm>
                <a:off x="3575923" y="3197645"/>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26" name="אליפסה 25">
              <a:extLst>
                <a:ext uri="{FF2B5EF4-FFF2-40B4-BE49-F238E27FC236}">
                  <a16:creationId xmlns:a16="http://schemas.microsoft.com/office/drawing/2014/main" id="{95476B9E-BEC6-015E-D9D7-2DBC457C279C}"/>
                </a:ext>
              </a:extLst>
            </p:cNvPr>
            <p:cNvSpPr/>
            <p:nvPr/>
          </p:nvSpPr>
          <p:spPr>
            <a:xfrm rot="19383781">
              <a:off x="1077445" y="7187643"/>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pic>
        <p:nvPicPr>
          <p:cNvPr id="9" name="תמונה 8">
            <a:extLst>
              <a:ext uri="{FF2B5EF4-FFF2-40B4-BE49-F238E27FC236}">
                <a16:creationId xmlns:a16="http://schemas.microsoft.com/office/drawing/2014/main" id="{3023B0A9-A131-25B5-5A33-E66CF2667A66}"/>
              </a:ext>
            </a:extLst>
          </p:cNvPr>
          <p:cNvPicPr>
            <a:picLocks noChangeAspect="1"/>
          </p:cNvPicPr>
          <p:nvPr/>
        </p:nvPicPr>
        <p:blipFill>
          <a:blip r:embed="rId5"/>
          <a:stretch>
            <a:fillRect/>
          </a:stretch>
        </p:blipFill>
        <p:spPr>
          <a:xfrm>
            <a:off x="5798074" y="7676365"/>
            <a:ext cx="5034850" cy="6032090"/>
          </a:xfrm>
          <a:prstGeom prst="rect">
            <a:avLst/>
          </a:prstGeom>
        </p:spPr>
      </p:pic>
    </p:spTree>
    <p:extLst>
      <p:ext uri="{BB962C8B-B14F-4D97-AF65-F5344CB8AC3E}">
        <p14:creationId xmlns:p14="http://schemas.microsoft.com/office/powerpoint/2010/main" val="1367468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84B6D-E5B5-1263-184C-ABC5E5174D09}"/>
            </a:ext>
          </a:extLst>
        </p:cNvPr>
        <p:cNvGrpSpPr/>
        <p:nvPr/>
      </p:nvGrpSpPr>
      <p:grpSpPr>
        <a:xfrm>
          <a:off x="0" y="0"/>
          <a:ext cx="0" cy="0"/>
          <a:chOff x="0" y="0"/>
          <a:chExt cx="0" cy="0"/>
        </a:xfrm>
      </p:grpSpPr>
      <p:pic>
        <p:nvPicPr>
          <p:cNvPr id="11" name="תמונה 10">
            <a:extLst>
              <a:ext uri="{FF2B5EF4-FFF2-40B4-BE49-F238E27FC236}">
                <a16:creationId xmlns:a16="http://schemas.microsoft.com/office/drawing/2014/main" id="{BFCF4E0F-5EF0-E11F-0FA3-F9EF6C0F7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2212" y="609"/>
            <a:ext cx="12192000" cy="6856781"/>
          </a:xfrm>
          <a:prstGeom prst="rect">
            <a:avLst/>
          </a:prstGeom>
        </p:spPr>
      </p:pic>
      <p:pic>
        <p:nvPicPr>
          <p:cNvPr id="9" name="תמונה 8">
            <a:extLst>
              <a:ext uri="{FF2B5EF4-FFF2-40B4-BE49-F238E27FC236}">
                <a16:creationId xmlns:a16="http://schemas.microsoft.com/office/drawing/2014/main" id="{F118FCAE-4B44-7BA8-BBC7-259E096C8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101" y="0"/>
            <a:ext cx="21381912" cy="6858000"/>
          </a:xfrm>
          <a:prstGeom prst="rect">
            <a:avLst/>
          </a:prstGeom>
        </p:spPr>
      </p:pic>
      <p:sp>
        <p:nvSpPr>
          <p:cNvPr id="4" name="מלבן 3">
            <a:extLst>
              <a:ext uri="{FF2B5EF4-FFF2-40B4-BE49-F238E27FC236}">
                <a16:creationId xmlns:a16="http://schemas.microsoft.com/office/drawing/2014/main" id="{2804F3D9-F6CC-E10F-49F0-FEB760F7735B}"/>
              </a:ext>
            </a:extLst>
          </p:cNvPr>
          <p:cNvSpPr/>
          <p:nvPr/>
        </p:nvSpPr>
        <p:spPr>
          <a:xfrm>
            <a:off x="-123826" y="0"/>
            <a:ext cx="12315825"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5" name="אליפסה 4">
            <a:extLst>
              <a:ext uri="{FF2B5EF4-FFF2-40B4-BE49-F238E27FC236}">
                <a16:creationId xmlns:a16="http://schemas.microsoft.com/office/drawing/2014/main" id="{71975E4A-75CF-E644-0794-A0A50C87B58B}"/>
              </a:ext>
            </a:extLst>
          </p:cNvPr>
          <p:cNvSpPr/>
          <p:nvPr/>
        </p:nvSpPr>
        <p:spPr>
          <a:xfrm>
            <a:off x="4296000" y="1617641"/>
            <a:ext cx="3600000" cy="3600000"/>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Problem Statement</a:t>
            </a:r>
            <a:endParaRPr kumimoji="0" lang="he-IL" sz="32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2" name="מלבן 1">
            <a:extLst>
              <a:ext uri="{FF2B5EF4-FFF2-40B4-BE49-F238E27FC236}">
                <a16:creationId xmlns:a16="http://schemas.microsoft.com/office/drawing/2014/main" id="{16FEBB54-6F19-7DA7-C0F3-46D404FECB52}"/>
              </a:ext>
            </a:extLst>
          </p:cNvPr>
          <p:cNvSpPr/>
          <p:nvPr/>
        </p:nvSpPr>
        <p:spPr>
          <a:xfrm>
            <a:off x="-12717626"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pic>
        <p:nvPicPr>
          <p:cNvPr id="3" name="Google Shape;92;p1">
            <a:extLst>
              <a:ext uri="{FF2B5EF4-FFF2-40B4-BE49-F238E27FC236}">
                <a16:creationId xmlns:a16="http://schemas.microsoft.com/office/drawing/2014/main" id="{1FB5960B-D798-53F5-1914-148B2468C331}"/>
              </a:ext>
            </a:extLst>
          </p:cNvPr>
          <p:cNvPicPr preferRelativeResize="0"/>
          <p:nvPr/>
        </p:nvPicPr>
        <p:blipFill>
          <a:blip r:embed="rId5">
            <a:alphaModFix/>
          </a:blip>
          <a:stretch>
            <a:fillRect/>
          </a:stretch>
        </p:blipFill>
        <p:spPr>
          <a:xfrm>
            <a:off x="-12993389" y="0"/>
            <a:ext cx="3200401" cy="728980"/>
          </a:xfrm>
          <a:prstGeom prst="rect">
            <a:avLst/>
          </a:prstGeom>
          <a:noFill/>
          <a:ln>
            <a:noFill/>
          </a:ln>
        </p:spPr>
      </p:pic>
      <p:sp>
        <p:nvSpPr>
          <p:cNvPr id="6" name="Google Shape;88;p1">
            <a:extLst>
              <a:ext uri="{FF2B5EF4-FFF2-40B4-BE49-F238E27FC236}">
                <a16:creationId xmlns:a16="http://schemas.microsoft.com/office/drawing/2014/main" id="{C3CAFA73-B330-F16A-4C33-5B2C2528BFB6}"/>
              </a:ext>
            </a:extLst>
          </p:cNvPr>
          <p:cNvSpPr txBox="1"/>
          <p:nvPr/>
        </p:nvSpPr>
        <p:spPr>
          <a:xfrm>
            <a:off x="-9535289" y="4425663"/>
            <a:ext cx="5275800" cy="2271456"/>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23019"/>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FFAB40"/>
                </a:solidFill>
                <a:effectLst/>
                <a:uLnTx/>
                <a:uFillTx/>
                <a:latin typeface="Sansita"/>
                <a:ea typeface="Sansita"/>
                <a:cs typeface="Sansita"/>
                <a:sym typeface="Sansita"/>
              </a:rPr>
              <a:t>Presented by:</a:t>
            </a:r>
            <a:r>
              <a:rPr kumimoji="0" lang="en-US" sz="2400" b="0" i="1" u="none" strike="noStrike" kern="1200" cap="none" spc="0" normalizeH="0" baseline="0" noProof="0" dirty="0">
                <a:ln>
                  <a:noFill/>
                </a:ln>
                <a:solidFill>
                  <a:srgbClr val="FFAB40"/>
                </a:solidFill>
                <a:effectLst/>
                <a:uLnTx/>
                <a:uFillTx/>
                <a:latin typeface="Sansita"/>
                <a:ea typeface="Sansita"/>
                <a:cs typeface="Sansita"/>
                <a:sym typeface="Sansita"/>
              </a:rPr>
              <a:t> </a:t>
            </a:r>
          </a:p>
          <a:p>
            <a:pPr marL="0" marR="0" lvl="0" indent="0" algn="ctr" defTabSz="914400" rtl="0" eaLnBrk="1" fontAlgn="auto" latinLnBrk="0" hangingPunct="1">
              <a:lnSpc>
                <a:spcPct val="123019"/>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FFAB40"/>
                </a:solidFill>
                <a:effectLst/>
                <a:uLnTx/>
                <a:uFillTx/>
                <a:latin typeface="Sansita"/>
                <a:ea typeface="Sansita"/>
                <a:cs typeface="Sansita"/>
                <a:sym typeface="Sansita"/>
              </a:rPr>
              <a:t>Omer Goldstein	205906258</a:t>
            </a:r>
          </a:p>
          <a:p>
            <a:pPr marL="0" marR="0" lvl="0" indent="0" algn="ctr" defTabSz="914400" rtl="0" eaLnBrk="1" fontAlgn="auto" latinLnBrk="0" hangingPunct="1">
              <a:lnSpc>
                <a:spcPct val="123019"/>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FFAB40"/>
                </a:solidFill>
                <a:effectLst/>
                <a:uLnTx/>
                <a:uFillTx/>
                <a:latin typeface="Sansita"/>
                <a:ea typeface="Sansita"/>
                <a:cs typeface="Sansita"/>
                <a:sym typeface="Sansita"/>
              </a:rPr>
              <a:t>Ido Sakal 		316139351</a:t>
            </a:r>
            <a:endParaRPr kumimoji="0" lang="en-US" sz="2400" b="0" i="0" u="none" strike="noStrike" kern="1200" cap="none" spc="0" normalizeH="0" baseline="0" noProof="0" dirty="0">
              <a:ln>
                <a:noFill/>
              </a:ln>
              <a:solidFill>
                <a:srgbClr val="FFAB40"/>
              </a:solidFill>
              <a:effectLst/>
              <a:uLnTx/>
              <a:uFillTx/>
              <a:latin typeface="Arial"/>
              <a:ea typeface="+mn-ea"/>
              <a:cs typeface="+mn-cs"/>
            </a:endParaRPr>
          </a:p>
          <a:p>
            <a:pPr marL="0" marR="0" lvl="0" indent="0" algn="ctr" defTabSz="914400" rtl="0" eaLnBrk="1" fontAlgn="auto" latinLnBrk="0" hangingPunct="1">
              <a:lnSpc>
                <a:spcPct val="123019"/>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FFAB40"/>
                </a:solidFill>
                <a:effectLst/>
                <a:uLnTx/>
                <a:uFillTx/>
                <a:latin typeface="Sansita"/>
                <a:ea typeface="Sansita"/>
                <a:cs typeface="Sansita"/>
                <a:sym typeface="Sansita"/>
              </a:rPr>
              <a:t>Supervisor: </a:t>
            </a:r>
          </a:p>
          <a:p>
            <a:pPr marL="0" marR="0" lvl="0" indent="0" algn="ctr" defTabSz="914400" rtl="0" eaLnBrk="1" fontAlgn="auto" latinLnBrk="0" hangingPunct="1">
              <a:lnSpc>
                <a:spcPct val="123019"/>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FFAB40"/>
                </a:solidFill>
                <a:effectLst/>
                <a:uLnTx/>
                <a:uFillTx/>
                <a:latin typeface="Sansita"/>
                <a:ea typeface="Sansita"/>
                <a:cs typeface="Sansita"/>
                <a:sym typeface="Sansita"/>
              </a:rPr>
              <a:t>Dr. Dvora Toledano Kitai</a:t>
            </a:r>
            <a:endParaRPr kumimoji="0" sz="2400" b="0" i="1" u="none" strike="noStrike" kern="1200" cap="none" spc="0" normalizeH="0" baseline="0" noProof="0" dirty="0">
              <a:ln>
                <a:noFill/>
              </a:ln>
              <a:solidFill>
                <a:srgbClr val="FFAB40"/>
              </a:solidFill>
              <a:effectLst/>
              <a:uLnTx/>
              <a:uFillTx/>
              <a:latin typeface="Sansita"/>
              <a:ea typeface="Sansita"/>
              <a:cs typeface="Sansita"/>
              <a:sym typeface="Sansita"/>
            </a:endParaRPr>
          </a:p>
        </p:txBody>
      </p:sp>
      <p:sp>
        <p:nvSpPr>
          <p:cNvPr id="7" name="Google Shape;89;p1">
            <a:extLst>
              <a:ext uri="{FF2B5EF4-FFF2-40B4-BE49-F238E27FC236}">
                <a16:creationId xmlns:a16="http://schemas.microsoft.com/office/drawing/2014/main" id="{FBB122D9-8381-E442-4BF5-412BD9CB986C}"/>
              </a:ext>
            </a:extLst>
          </p:cNvPr>
          <p:cNvSpPr txBox="1"/>
          <p:nvPr/>
        </p:nvSpPr>
        <p:spPr>
          <a:xfrm>
            <a:off x="-10310803" y="903563"/>
            <a:ext cx="6826828" cy="3754874"/>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AB40"/>
                </a:solidFill>
                <a:effectLst/>
                <a:uLnTx/>
                <a:uFillTx/>
                <a:latin typeface="Arial"/>
                <a:ea typeface="Arial"/>
                <a:cs typeface="Arial"/>
                <a:sym typeface="Arial"/>
              </a:rPr>
              <a:t>Skeleton-Based Anomaly Detection in Citation Networks </a:t>
            </a:r>
            <a:endParaRPr kumimoji="0" sz="1800" b="0" i="0" u="none" strike="noStrike" kern="1200" cap="none" spc="0" normalizeH="0" baseline="0" noProof="0" dirty="0">
              <a:ln>
                <a:noFill/>
              </a:ln>
              <a:solidFill>
                <a:srgbClr val="FFAB4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F3F3F3"/>
                </a:solidFill>
                <a:effectLst/>
                <a:uLnTx/>
                <a:uFillTx/>
                <a:latin typeface="Arial"/>
                <a:ea typeface="+mn-ea"/>
                <a:cs typeface="+mn-cs"/>
              </a:rPr>
            </a:br>
            <a:r>
              <a:rPr kumimoji="0" lang="en-US" sz="2400" b="1" i="0" u="none" strike="noStrike" kern="1200" cap="none" spc="0" normalizeH="0" baseline="0" noProof="0" dirty="0">
                <a:ln>
                  <a:noFill/>
                </a:ln>
                <a:solidFill>
                  <a:srgbClr val="F3F3F3"/>
                </a:solidFill>
                <a:effectLst/>
                <a:uLnTx/>
                <a:uFillTx/>
                <a:latin typeface="Arial"/>
                <a:ea typeface="+mn-ea"/>
                <a:cs typeface="+mn-cs"/>
              </a:rPr>
              <a:t>Using Hyperbolic Geometry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3F3F3"/>
                </a:solidFill>
                <a:effectLst/>
                <a:uLnTx/>
                <a:uFillTx/>
                <a:latin typeface="Arial"/>
                <a:ea typeface="+mn-ea"/>
                <a:cs typeface="+mn-cs"/>
              </a:rPr>
              <a:t>Neural ODEs</a:t>
            </a:r>
            <a:endParaRPr kumimoji="0" sz="2400" b="1" i="0" u="none" strike="noStrike" kern="1200" cap="none" spc="0" normalizeH="0" baseline="0" noProof="0" dirty="0">
              <a:ln>
                <a:noFill/>
              </a:ln>
              <a:solidFill>
                <a:srgbClr val="F3F3F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
                <a:srgbClr val="001633"/>
              </a:buClr>
              <a:buSzPts val="1100"/>
              <a:buFont typeface="Arial"/>
              <a:buNone/>
              <a:tabLst/>
              <a:defRPr/>
            </a:pPr>
            <a:r>
              <a:rPr kumimoji="0" lang="en-US" sz="2800" b="1" i="0" u="none" strike="noStrike" kern="1200" cap="none" spc="0" normalizeH="0" baseline="0" noProof="0" dirty="0">
                <a:ln>
                  <a:noFill/>
                </a:ln>
                <a:solidFill>
                  <a:srgbClr val="F3F3F3"/>
                </a:solidFill>
                <a:effectLst/>
                <a:uLnTx/>
                <a:uFillTx/>
                <a:latin typeface="Arial"/>
                <a:ea typeface="+mn-ea"/>
                <a:cs typeface="+mn-cs"/>
              </a:rPr>
              <a:t>25-2-R-2</a:t>
            </a:r>
            <a:endParaRPr kumimoji="0" sz="2800" b="1" i="0" u="none" strike="noStrike" kern="1200" cap="none" spc="0" normalizeH="0" baseline="0" noProof="0" dirty="0">
              <a:ln>
                <a:noFill/>
              </a:ln>
              <a:solidFill>
                <a:srgbClr val="F3F3F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F3F3F3"/>
              </a:solidFill>
              <a:effectLst/>
              <a:uLnTx/>
              <a:uFillTx/>
              <a:latin typeface="Arial"/>
              <a:ea typeface="+mn-ea"/>
              <a:cs typeface="+mn-cs"/>
            </a:endParaRPr>
          </a:p>
        </p:txBody>
      </p:sp>
      <p:sp>
        <p:nvSpPr>
          <p:cNvPr id="8" name="תיבת טקסט 7">
            <a:extLst>
              <a:ext uri="{FF2B5EF4-FFF2-40B4-BE49-F238E27FC236}">
                <a16:creationId xmlns:a16="http://schemas.microsoft.com/office/drawing/2014/main" id="{B69D12BE-0E88-C912-03AE-C1C5328E9BDE}"/>
              </a:ext>
            </a:extLst>
          </p:cNvPr>
          <p:cNvSpPr txBox="1"/>
          <p:nvPr/>
        </p:nvSpPr>
        <p:spPr>
          <a:xfrm>
            <a:off x="12315826" y="903563"/>
            <a:ext cx="8014965" cy="3919727"/>
          </a:xfrm>
          <a:prstGeom prst="rect">
            <a:avLst/>
          </a:prstGeom>
          <a:noFill/>
        </p:spPr>
        <p:txBody>
          <a:bodyPr wrap="square">
            <a:spAutoFit/>
          </a:bodyPr>
          <a:lstStyle/>
          <a:p>
            <a:pPr marL="457200" marR="0" lvl="0" indent="-381000" algn="l" defTabSz="914400" rtl="0" eaLnBrk="1" fontAlgn="auto" latinLnBrk="0" hangingPunct="1">
              <a:lnSpc>
                <a:spcPct val="150000"/>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Citation networ</a:t>
            </a:r>
            <a:r>
              <a:rPr kumimoji="0" lang="en-US" sz="2400" b="0" i="0" u="none" strike="noStrike" kern="1200" cap="none" spc="0" normalizeH="0" baseline="0" noProof="0" dirty="0">
                <a:ln>
                  <a:noFill/>
                </a:ln>
                <a:solidFill>
                  <a:srgbClr val="FFFFFF"/>
                </a:solidFill>
                <a:effectLst/>
                <a:uLnTx/>
                <a:uFillTx/>
                <a:latin typeface="DM Sans"/>
                <a:ea typeface="DM Sans"/>
                <a:cs typeface="DM Sans"/>
                <a:sym typeface="DM Sans"/>
              </a:rPr>
              <a:t>ks are hierarchical and dynamic</a:t>
            </a:r>
          </a:p>
          <a:p>
            <a:pPr marL="457200" marR="0" lvl="0" indent="-381000" algn="l" defTabSz="914400" rtl="0" eaLnBrk="1" fontAlgn="auto" latinLnBrk="0" hangingPunct="1">
              <a:lnSpc>
                <a:spcPct val="150000"/>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Traditional static models fail to capture this temporal evolution, offering only snapshot views.</a:t>
            </a:r>
          </a:p>
          <a:p>
            <a:pPr marL="457200" marR="0" lvl="0" indent="-381000" algn="l" defTabSz="914400" rtl="0" eaLnBrk="1" fontAlgn="auto" latinLnBrk="0" hangingPunct="1">
              <a:lnSpc>
                <a:spcPct val="150000"/>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Existing methods struggle with:</a:t>
            </a:r>
          </a:p>
          <a:p>
            <a:pPr marL="914400" marR="0" lvl="0" indent="-381000" algn="l" defTabSz="914400" rtl="0" eaLnBrk="1" fontAlgn="auto" latinLnBrk="0" hangingPunct="1">
              <a:lnSpc>
                <a:spcPct val="150000"/>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Capturing hierarchy</a:t>
            </a:r>
          </a:p>
          <a:p>
            <a:pPr marL="914400" marR="0" lvl="0" indent="-381000" algn="l" defTabSz="914400" rtl="0" eaLnBrk="1" fontAlgn="auto" latinLnBrk="0" hangingPunct="1">
              <a:lnSpc>
                <a:spcPct val="150000"/>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Modeling temporal evolution</a:t>
            </a:r>
          </a:p>
          <a:p>
            <a:pPr marL="914400" marR="0" lvl="0" indent="-381000" algn="l" defTabSz="914400" rtl="0" eaLnBrk="1" fontAlgn="auto" latinLnBrk="0" hangingPunct="1">
              <a:lnSpc>
                <a:spcPct val="150000"/>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Detecting unexpected citation patterns</a:t>
            </a:r>
          </a:p>
        </p:txBody>
      </p:sp>
    </p:spTree>
    <p:extLst>
      <p:ext uri="{BB962C8B-B14F-4D97-AF65-F5344CB8AC3E}">
        <p14:creationId xmlns:p14="http://schemas.microsoft.com/office/powerpoint/2010/main" val="2934177271"/>
      </p:ext>
    </p:extLst>
  </p:cSld>
  <p:clrMapOvr>
    <a:masterClrMapping/>
  </p:clrMapOvr>
  <mc:AlternateContent xmlns:mc="http://schemas.openxmlformats.org/markup-compatibility/2006" xmlns:p14="http://schemas.microsoft.com/office/powerpoint/2010/main">
    <mc:Choice Requires="p14">
      <p:transition spd="med" p14:dur="700" advTm="100">
        <p:fade/>
      </p:transition>
    </mc:Choice>
    <mc:Fallback xmlns="">
      <p:transition spd="med" advTm="1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C3735-F0CB-A63F-1319-A9B6FAA1FA6A}"/>
            </a:ext>
          </a:extLst>
        </p:cNvPr>
        <p:cNvGrpSpPr/>
        <p:nvPr/>
      </p:nvGrpSpPr>
      <p:grpSpPr>
        <a:xfrm>
          <a:off x="0" y="0"/>
          <a:ext cx="0" cy="0"/>
          <a:chOff x="0" y="0"/>
          <a:chExt cx="0" cy="0"/>
        </a:xfrm>
      </p:grpSpPr>
      <p:pic>
        <p:nvPicPr>
          <p:cNvPr id="7" name="תמונה 6" descr="תמונה שמכילה מים, אקווריום, דג, מתחת למים&#10;&#10;תוכן שנוצר על-ידי בינה מלאכותית עשוי להיות שגוי.">
            <a:extLst>
              <a:ext uri="{FF2B5EF4-FFF2-40B4-BE49-F238E27FC236}">
                <a16:creationId xmlns:a16="http://schemas.microsoft.com/office/drawing/2014/main" id="{F99BDCAF-F849-6B01-750D-6A488F31A9E5}"/>
              </a:ext>
            </a:extLst>
          </p:cNvPr>
          <p:cNvPicPr>
            <a:picLocks noChangeAspect="1"/>
          </p:cNvPicPr>
          <p:nvPr/>
        </p:nvPicPr>
        <p:blipFill>
          <a:blip r:embed="rId3">
            <a:extLst>
              <a:ext uri="{28A0092B-C50C-407E-A947-70E740481C1C}">
                <a14:useLocalDpi xmlns:a14="http://schemas.microsoft.com/office/drawing/2010/main" val="0"/>
              </a:ext>
            </a:extLst>
          </a:blip>
          <a:srcRect b="37548"/>
          <a:stretch/>
        </p:blipFill>
        <p:spPr>
          <a:xfrm>
            <a:off x="-7373564" y="-1"/>
            <a:ext cx="19572052" cy="6875527"/>
          </a:xfrm>
          <a:prstGeom prst="rect">
            <a:avLst/>
          </a:prstGeom>
        </p:spPr>
      </p:pic>
      <p:sp>
        <p:nvSpPr>
          <p:cNvPr id="4" name="מלבן 3">
            <a:extLst>
              <a:ext uri="{FF2B5EF4-FFF2-40B4-BE49-F238E27FC236}">
                <a16:creationId xmlns:a16="http://schemas.microsoft.com/office/drawing/2014/main" id="{CD5EC0C1-74DC-1632-4841-EC4A6D007B0A}"/>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5" name="אליפסה 4">
            <a:extLst>
              <a:ext uri="{FF2B5EF4-FFF2-40B4-BE49-F238E27FC236}">
                <a16:creationId xmlns:a16="http://schemas.microsoft.com/office/drawing/2014/main" id="{0B29A610-446A-4A98-39BD-5CD7EF7587B1}"/>
              </a:ext>
            </a:extLst>
          </p:cNvPr>
          <p:cNvSpPr/>
          <p:nvPr/>
        </p:nvSpPr>
        <p:spPr>
          <a:xfrm>
            <a:off x="239428" y="2359830"/>
            <a:ext cx="2304000" cy="2304000"/>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algn="ctr"/>
            <a:r>
              <a:rPr lang="en-US" sz="1800" b="1" i="0" u="none" strike="noStrike" dirty="0">
                <a:solidFill>
                  <a:schemeClr val="bg1"/>
                </a:solidFill>
                <a:effectLst/>
                <a:latin typeface="Arial" panose="020B0604020202020204" pitchFamily="34" charset="0"/>
              </a:rPr>
              <a:t>Methodology</a:t>
            </a:r>
            <a:endParaRPr lang="he-IL" dirty="0">
              <a:solidFill>
                <a:schemeClr val="bg1"/>
              </a:solidFill>
            </a:endParaRPr>
          </a:p>
        </p:txBody>
      </p:sp>
      <p:sp>
        <p:nvSpPr>
          <p:cNvPr id="16" name="Google Shape;1957;p54">
            <a:extLst>
              <a:ext uri="{FF2B5EF4-FFF2-40B4-BE49-F238E27FC236}">
                <a16:creationId xmlns:a16="http://schemas.microsoft.com/office/drawing/2014/main" id="{C0D15ECD-9024-67EA-FB9B-D1C8F3F83EE4}"/>
              </a:ext>
            </a:extLst>
          </p:cNvPr>
          <p:cNvSpPr txBox="1">
            <a:spLocks/>
          </p:cNvSpPr>
          <p:nvPr/>
        </p:nvSpPr>
        <p:spPr>
          <a:xfrm>
            <a:off x="175949" y="-1723065"/>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solidFill>
                  <a:schemeClr val="bg1"/>
                </a:solidFill>
              </a:rPr>
              <a:t>Model Pipeline</a:t>
            </a:r>
          </a:p>
        </p:txBody>
      </p:sp>
      <p:sp>
        <p:nvSpPr>
          <p:cNvPr id="17" name="Google Shape;1957;p54">
            <a:extLst>
              <a:ext uri="{FF2B5EF4-FFF2-40B4-BE49-F238E27FC236}">
                <a16:creationId xmlns:a16="http://schemas.microsoft.com/office/drawing/2014/main" id="{5289666E-8232-E4AE-88BA-C321E3AA4471}"/>
              </a:ext>
            </a:extLst>
          </p:cNvPr>
          <p:cNvSpPr txBox="1">
            <a:spLocks/>
          </p:cNvSpPr>
          <p:nvPr/>
        </p:nvSpPr>
        <p:spPr>
          <a:xfrm>
            <a:off x="3057090" y="1747332"/>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solidFill>
                  <a:schemeClr val="bg1"/>
                </a:solidFill>
              </a:rPr>
              <a:t>Validation Strategy</a:t>
            </a:r>
          </a:p>
        </p:txBody>
      </p:sp>
      <p:sp>
        <p:nvSpPr>
          <p:cNvPr id="2" name="Google Shape;1957;p54">
            <a:extLst>
              <a:ext uri="{FF2B5EF4-FFF2-40B4-BE49-F238E27FC236}">
                <a16:creationId xmlns:a16="http://schemas.microsoft.com/office/drawing/2014/main" id="{D4EF57F1-D798-7F49-736B-E1D3FF260B32}"/>
              </a:ext>
            </a:extLst>
          </p:cNvPr>
          <p:cNvSpPr txBox="1">
            <a:spLocks/>
          </p:cNvSpPr>
          <p:nvPr/>
        </p:nvSpPr>
        <p:spPr>
          <a:xfrm>
            <a:off x="3057090" y="3017723"/>
            <a:ext cx="1614192" cy="8099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solidFill>
                  <a:schemeClr val="tx2"/>
                </a:solidFill>
              </a:rPr>
              <a:t>Validation Process Pipeline</a:t>
            </a:r>
          </a:p>
        </p:txBody>
      </p:sp>
      <p:sp>
        <p:nvSpPr>
          <p:cNvPr id="6" name="Google Shape;295;p51">
            <a:extLst>
              <a:ext uri="{FF2B5EF4-FFF2-40B4-BE49-F238E27FC236}">
                <a16:creationId xmlns:a16="http://schemas.microsoft.com/office/drawing/2014/main" id="{661E3076-251E-6223-FA04-769004F4AB81}"/>
              </a:ext>
            </a:extLst>
          </p:cNvPr>
          <p:cNvSpPr/>
          <p:nvPr/>
        </p:nvSpPr>
        <p:spPr>
          <a:xfrm rot="16200000">
            <a:off x="11371716" y="6037105"/>
            <a:ext cx="797163" cy="843406"/>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1"/>
          </a:solidFill>
          <a:ln>
            <a:noFill/>
          </a:ln>
        </p:spPr>
        <p:txBody>
          <a:bodyPr spcFirstLastPara="1" vert="vert" wrap="square" lIns="91425" tIns="91425" rIns="91425" bIns="91425" anchor="b" anchorCtr="1">
            <a:noAutofit/>
          </a:bodyPr>
          <a:lstStyle/>
          <a:p>
            <a:pPr marL="0" lvl="0" indent="0" algn="l" rtl="0">
              <a:spcBef>
                <a:spcPts val="0"/>
              </a:spcBef>
              <a:spcAft>
                <a:spcPts val="0"/>
              </a:spcAft>
              <a:buNone/>
            </a:pPr>
            <a:r>
              <a:rPr lang="en-US" sz="2400" dirty="0"/>
              <a:t>14</a:t>
            </a:r>
            <a:endParaRPr sz="2800" dirty="0"/>
          </a:p>
        </p:txBody>
      </p:sp>
      <p:sp>
        <p:nvSpPr>
          <p:cNvPr id="22" name="Google Shape;1961;p54">
            <a:extLst>
              <a:ext uri="{FF2B5EF4-FFF2-40B4-BE49-F238E27FC236}">
                <a16:creationId xmlns:a16="http://schemas.microsoft.com/office/drawing/2014/main" id="{EB40D1EF-5159-4C2C-6249-AE1EF08207C7}"/>
              </a:ext>
            </a:extLst>
          </p:cNvPr>
          <p:cNvSpPr txBox="1">
            <a:spLocks/>
          </p:cNvSpPr>
          <p:nvPr/>
        </p:nvSpPr>
        <p:spPr>
          <a:xfrm>
            <a:off x="4806260" y="-4126510"/>
            <a:ext cx="7385740" cy="52314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114300" indent="0" rtl="0" fontAlgn="base">
              <a:lnSpc>
                <a:spcPct val="150000"/>
              </a:lnSpc>
              <a:buClr>
                <a:schemeClr val="tx2"/>
              </a:buClr>
              <a:buNone/>
            </a:pPr>
            <a:r>
              <a:rPr lang="en-US" sz="2400" b="1" i="0" u="none" strike="noStrike" dirty="0">
                <a:solidFill>
                  <a:schemeClr val="tx2"/>
                </a:solidFill>
                <a:effectLst/>
                <a:latin typeface="DM Sans" pitchFamily="2" charset="0"/>
              </a:rPr>
              <a:t>Controlled Testing Approach</a:t>
            </a:r>
            <a:endParaRPr lang="en-US" sz="2400" i="0" u="none" strike="noStrike" dirty="0">
              <a:solidFill>
                <a:schemeClr val="bg1"/>
              </a:solidFill>
              <a:effectLst/>
              <a:latin typeface="DM Sans" pitchFamily="2" charset="0"/>
            </a:endParaRPr>
          </a:p>
          <a:p>
            <a:pPr rtl="0" fontAlgn="base">
              <a:lnSpc>
                <a:spcPct val="150000"/>
              </a:lnSpc>
              <a:buClr>
                <a:schemeClr val="tx2"/>
              </a:buClr>
              <a:buFont typeface="Wingdings" panose="05000000000000000000" pitchFamily="2" charset="2"/>
              <a:buChar char="q"/>
            </a:pPr>
            <a:r>
              <a:rPr lang="en-US" sz="2400" b="1" i="0" u="none" strike="noStrike" dirty="0">
                <a:solidFill>
                  <a:srgbClr val="FFFFFF"/>
                </a:solidFill>
                <a:effectLst/>
                <a:latin typeface="DM Sans" pitchFamily="2" charset="0"/>
              </a:rPr>
              <a:t>Synthetic anomaly injection</a:t>
            </a:r>
            <a:r>
              <a:rPr lang="en-US" sz="2400" b="0" i="0" u="none" strike="noStrike" dirty="0">
                <a:solidFill>
                  <a:srgbClr val="FFFFFF"/>
                </a:solidFill>
                <a:effectLst/>
                <a:latin typeface="DM Sans" pitchFamily="2" charset="0"/>
              </a:rPr>
              <a:t>:</a:t>
            </a:r>
            <a:br>
              <a:rPr lang="en-US" sz="2400" dirty="0">
                <a:solidFill>
                  <a:srgbClr val="FFFFFF"/>
                </a:solidFill>
                <a:latin typeface="DM Sans" pitchFamily="2" charset="0"/>
              </a:rPr>
            </a:br>
            <a:r>
              <a:rPr lang="en-US" sz="2400" b="0" i="0" u="none" strike="noStrike" dirty="0">
                <a:solidFill>
                  <a:srgbClr val="FFFFFF"/>
                </a:solidFill>
                <a:effectLst/>
                <a:latin typeface="DM Sans" pitchFamily="2" charset="0"/>
              </a:rPr>
              <a:t>5-10% artificial nodes</a:t>
            </a:r>
          </a:p>
          <a:p>
            <a:pPr fontAlgn="base">
              <a:lnSpc>
                <a:spcPct val="150000"/>
              </a:lnSpc>
              <a:buClr>
                <a:schemeClr val="tx2"/>
              </a:buClr>
              <a:buFont typeface="Wingdings" panose="05000000000000000000" pitchFamily="2" charset="2"/>
              <a:buChar char="q"/>
            </a:pPr>
            <a:r>
              <a:rPr lang="en-US" sz="2400" b="1" i="0" u="none" strike="noStrike" dirty="0">
                <a:solidFill>
                  <a:srgbClr val="FFFFFF"/>
                </a:solidFill>
                <a:effectLst/>
                <a:latin typeface="DM Sans" pitchFamily="2" charset="0"/>
              </a:rPr>
              <a:t>Random citation patterns</a:t>
            </a:r>
            <a:r>
              <a:rPr lang="en-US" sz="2400" b="0" i="0" u="none" strike="noStrike" dirty="0">
                <a:solidFill>
                  <a:srgbClr val="FFFFFF"/>
                </a:solidFill>
                <a:effectLst/>
                <a:latin typeface="DM Sans" pitchFamily="2" charset="0"/>
              </a:rPr>
              <a:t>: </a:t>
            </a:r>
            <a:br>
              <a:rPr lang="en-US" sz="2400" b="0" i="0" u="none" strike="noStrike" dirty="0">
                <a:solidFill>
                  <a:srgbClr val="FFFFFF"/>
                </a:solidFill>
                <a:effectLst/>
                <a:latin typeface="DM Sans" pitchFamily="2" charset="0"/>
              </a:rPr>
            </a:br>
            <a:r>
              <a:rPr lang="en-US" sz="2400" b="0" i="0" u="none" strike="noStrike" dirty="0">
                <a:solidFill>
                  <a:srgbClr val="FFFFFF"/>
                </a:solidFill>
                <a:effectLst/>
                <a:latin typeface="DM Sans" pitchFamily="2" charset="0"/>
              </a:rPr>
              <a:t>30% connectivity to existing nodes</a:t>
            </a:r>
          </a:p>
          <a:p>
            <a:pPr fontAlgn="base">
              <a:lnSpc>
                <a:spcPct val="150000"/>
              </a:lnSpc>
              <a:buClr>
                <a:schemeClr val="tx2"/>
              </a:buClr>
              <a:buFont typeface="Wingdings" panose="05000000000000000000" pitchFamily="2" charset="2"/>
              <a:buChar char="q"/>
            </a:pPr>
            <a:r>
              <a:rPr lang="en-US" sz="2400" b="1" i="0" u="none" strike="noStrike" dirty="0">
                <a:solidFill>
                  <a:srgbClr val="FFFFFF"/>
                </a:solidFill>
                <a:effectLst/>
                <a:latin typeface="DM Sans" pitchFamily="2" charset="0"/>
              </a:rPr>
              <a:t>Iterative validation</a:t>
            </a:r>
            <a:r>
              <a:rPr lang="en-US" sz="2400" b="0" i="0" u="none" strike="noStrike" dirty="0">
                <a:solidFill>
                  <a:srgbClr val="FFFFFF"/>
                </a:solidFill>
                <a:effectLst/>
                <a:latin typeface="DM Sans" pitchFamily="2" charset="0"/>
              </a:rPr>
              <a:t>: K independent runs</a:t>
            </a:r>
          </a:p>
          <a:p>
            <a:pPr fontAlgn="base">
              <a:lnSpc>
                <a:spcPct val="150000"/>
              </a:lnSpc>
              <a:buClr>
                <a:schemeClr val="tx2"/>
              </a:buClr>
              <a:buFont typeface="Wingdings" panose="05000000000000000000" pitchFamily="2" charset="2"/>
              <a:buChar char="q"/>
            </a:pPr>
            <a:r>
              <a:rPr lang="en-US" sz="2400" b="1" i="0" u="none" strike="noStrike" dirty="0">
                <a:solidFill>
                  <a:srgbClr val="FFFFFF"/>
                </a:solidFill>
                <a:effectLst/>
                <a:latin typeface="DM Sans" pitchFamily="2" charset="0"/>
              </a:rPr>
              <a:t>Metrics</a:t>
            </a:r>
            <a:r>
              <a:rPr lang="en-US" sz="2400" b="0" i="0" u="none" strike="noStrike" dirty="0">
                <a:solidFill>
                  <a:srgbClr val="FFFFFF"/>
                </a:solidFill>
                <a:effectLst/>
                <a:latin typeface="DM Sans" pitchFamily="2" charset="0"/>
              </a:rPr>
              <a:t>: Precision &amp; Recall measurement</a:t>
            </a:r>
          </a:p>
        </p:txBody>
      </p:sp>
      <p:grpSp>
        <p:nvGrpSpPr>
          <p:cNvPr id="23" name="קבוצה 22">
            <a:extLst>
              <a:ext uri="{FF2B5EF4-FFF2-40B4-BE49-F238E27FC236}">
                <a16:creationId xmlns:a16="http://schemas.microsoft.com/office/drawing/2014/main" id="{4E0507BB-05E2-D111-6B1C-CCD235316399}"/>
              </a:ext>
            </a:extLst>
          </p:cNvPr>
          <p:cNvGrpSpPr/>
          <p:nvPr/>
        </p:nvGrpSpPr>
        <p:grpSpPr>
          <a:xfrm rot="18408012">
            <a:off x="-6747358" y="-1457841"/>
            <a:ext cx="10067201" cy="9766572"/>
            <a:chOff x="-6747358" y="-1457841"/>
            <a:chExt cx="10067201" cy="9766572"/>
          </a:xfrm>
        </p:grpSpPr>
        <p:grpSp>
          <p:nvGrpSpPr>
            <p:cNvPr id="24" name="קבוצה 23">
              <a:extLst>
                <a:ext uri="{FF2B5EF4-FFF2-40B4-BE49-F238E27FC236}">
                  <a16:creationId xmlns:a16="http://schemas.microsoft.com/office/drawing/2014/main" id="{8F2A993A-4B2E-7295-DC06-D5B6113CA956}"/>
                </a:ext>
              </a:extLst>
            </p:cNvPr>
            <p:cNvGrpSpPr/>
            <p:nvPr/>
          </p:nvGrpSpPr>
          <p:grpSpPr>
            <a:xfrm rot="79712">
              <a:off x="-6747358" y="-1457841"/>
              <a:ext cx="10067201" cy="9766572"/>
              <a:chOff x="-6050603" y="-1361874"/>
              <a:chExt cx="10067201" cy="9766572"/>
            </a:xfrm>
          </p:grpSpPr>
          <p:grpSp>
            <p:nvGrpSpPr>
              <p:cNvPr id="26" name="קבוצה 25">
                <a:extLst>
                  <a:ext uri="{FF2B5EF4-FFF2-40B4-BE49-F238E27FC236}">
                    <a16:creationId xmlns:a16="http://schemas.microsoft.com/office/drawing/2014/main" id="{4401898D-0863-2A98-DF95-49B59961AE85}"/>
                  </a:ext>
                </a:extLst>
              </p:cNvPr>
              <p:cNvGrpSpPr/>
              <p:nvPr/>
            </p:nvGrpSpPr>
            <p:grpSpPr>
              <a:xfrm>
                <a:off x="-6050603" y="-1361874"/>
                <a:ext cx="9847908" cy="9766572"/>
                <a:chOff x="-6050603" y="-1361874"/>
                <a:chExt cx="9847908" cy="9766572"/>
              </a:xfrm>
            </p:grpSpPr>
            <p:sp>
              <p:nvSpPr>
                <p:cNvPr id="28" name="אליפסה 27">
                  <a:extLst>
                    <a:ext uri="{FF2B5EF4-FFF2-40B4-BE49-F238E27FC236}">
                      <a16:creationId xmlns:a16="http://schemas.microsoft.com/office/drawing/2014/main" id="{30266F17-421B-8757-E55C-7196D5D082AE}"/>
                    </a:ext>
                  </a:extLst>
                </p:cNvPr>
                <p:cNvSpPr/>
                <p:nvPr/>
              </p:nvSpPr>
              <p:spPr>
                <a:xfrm>
                  <a:off x="-6050603" y="-1361874"/>
                  <a:ext cx="9847908" cy="9766572"/>
                </a:xfrm>
                <a:prstGeom prst="ellipse">
                  <a:avLst/>
                </a:prstGeom>
                <a:noFill/>
                <a:ln>
                  <a:gradFill>
                    <a:gsLst>
                      <a:gs pos="0">
                        <a:schemeClr val="bg2"/>
                      </a:gs>
                      <a:gs pos="100000">
                        <a:schemeClr val="tx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9" name="אליפסה 28">
                  <a:extLst>
                    <a:ext uri="{FF2B5EF4-FFF2-40B4-BE49-F238E27FC236}">
                      <a16:creationId xmlns:a16="http://schemas.microsoft.com/office/drawing/2014/main" id="{C479E286-E6B5-211C-19E0-84B4025835C7}"/>
                    </a:ext>
                  </a:extLst>
                </p:cNvPr>
                <p:cNvSpPr/>
                <p:nvPr/>
              </p:nvSpPr>
              <p:spPr>
                <a:xfrm>
                  <a:off x="2698390" y="6163936"/>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27" name="אליפסה 26">
                <a:extLst>
                  <a:ext uri="{FF2B5EF4-FFF2-40B4-BE49-F238E27FC236}">
                    <a16:creationId xmlns:a16="http://schemas.microsoft.com/office/drawing/2014/main" id="{66777CF5-ED8F-1A89-E513-763D9A14BA66}"/>
                  </a:ext>
                </a:extLst>
              </p:cNvPr>
              <p:cNvSpPr/>
              <p:nvPr/>
            </p:nvSpPr>
            <p:spPr>
              <a:xfrm>
                <a:off x="3575923" y="3197645"/>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25" name="אליפסה 24">
              <a:extLst>
                <a:ext uri="{FF2B5EF4-FFF2-40B4-BE49-F238E27FC236}">
                  <a16:creationId xmlns:a16="http://schemas.microsoft.com/office/drawing/2014/main" id="{B1F7720B-C4D3-0329-815D-EB60DCA5CD48}"/>
                </a:ext>
              </a:extLst>
            </p:cNvPr>
            <p:cNvSpPr/>
            <p:nvPr/>
          </p:nvSpPr>
          <p:spPr>
            <a:xfrm rot="19383781">
              <a:off x="1077445" y="7187643"/>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pic>
        <p:nvPicPr>
          <p:cNvPr id="8" name="תמונה 7">
            <a:extLst>
              <a:ext uri="{FF2B5EF4-FFF2-40B4-BE49-F238E27FC236}">
                <a16:creationId xmlns:a16="http://schemas.microsoft.com/office/drawing/2014/main" id="{FA5DFA4A-1D61-992F-A5B1-C8710FFEC6C2}"/>
              </a:ext>
            </a:extLst>
          </p:cNvPr>
          <p:cNvPicPr>
            <a:picLocks noChangeAspect="1"/>
          </p:cNvPicPr>
          <p:nvPr/>
        </p:nvPicPr>
        <p:blipFill>
          <a:blip r:embed="rId4"/>
          <a:stretch>
            <a:fillRect/>
          </a:stretch>
        </p:blipFill>
        <p:spPr>
          <a:xfrm>
            <a:off x="5798074" y="277425"/>
            <a:ext cx="5034850" cy="6032090"/>
          </a:xfrm>
          <a:prstGeom prst="rect">
            <a:avLst/>
          </a:prstGeom>
        </p:spPr>
      </p:pic>
    </p:spTree>
    <p:extLst>
      <p:ext uri="{BB962C8B-B14F-4D97-AF65-F5344CB8AC3E}">
        <p14:creationId xmlns:p14="http://schemas.microsoft.com/office/powerpoint/2010/main" val="3724571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67CFE-60C4-40D0-978F-2CA0EDD34FFB}"/>
            </a:ext>
          </a:extLst>
        </p:cNvPr>
        <p:cNvGrpSpPr/>
        <p:nvPr/>
      </p:nvGrpSpPr>
      <p:grpSpPr>
        <a:xfrm>
          <a:off x="0" y="0"/>
          <a:ext cx="0" cy="0"/>
          <a:chOff x="0" y="0"/>
          <a:chExt cx="0" cy="0"/>
        </a:xfrm>
      </p:grpSpPr>
      <p:pic>
        <p:nvPicPr>
          <p:cNvPr id="3" name="תמונה 2">
            <a:extLst>
              <a:ext uri="{FF2B5EF4-FFF2-40B4-BE49-F238E27FC236}">
                <a16:creationId xmlns:a16="http://schemas.microsoft.com/office/drawing/2014/main" id="{B9CF0FF8-AC03-F4D7-DBF8-1A9D80C24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880114" cy="6858000"/>
          </a:xfrm>
          <a:prstGeom prst="rect">
            <a:avLst/>
          </a:prstGeom>
        </p:spPr>
      </p:pic>
      <p:sp>
        <p:nvSpPr>
          <p:cNvPr id="4" name="מלבן 3">
            <a:extLst>
              <a:ext uri="{FF2B5EF4-FFF2-40B4-BE49-F238E27FC236}">
                <a16:creationId xmlns:a16="http://schemas.microsoft.com/office/drawing/2014/main" id="{B6DD3FCB-0CB6-7004-9CD1-E58AE301142A}"/>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5" name="אליפסה 4">
            <a:extLst>
              <a:ext uri="{FF2B5EF4-FFF2-40B4-BE49-F238E27FC236}">
                <a16:creationId xmlns:a16="http://schemas.microsoft.com/office/drawing/2014/main" id="{7CCC945E-A850-B625-894C-7BBC917F3924}"/>
              </a:ext>
            </a:extLst>
          </p:cNvPr>
          <p:cNvSpPr/>
          <p:nvPr/>
        </p:nvSpPr>
        <p:spPr>
          <a:xfrm>
            <a:off x="4296000" y="1617641"/>
            <a:ext cx="3743100" cy="3600000"/>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a:ea typeface="+mn-ea"/>
                <a:cs typeface="+mn-cs"/>
              </a:rPr>
              <a:t>Expected Results</a:t>
            </a:r>
          </a:p>
        </p:txBody>
      </p:sp>
      <p:grpSp>
        <p:nvGrpSpPr>
          <p:cNvPr id="7" name="קבוצה 6">
            <a:extLst>
              <a:ext uri="{FF2B5EF4-FFF2-40B4-BE49-F238E27FC236}">
                <a16:creationId xmlns:a16="http://schemas.microsoft.com/office/drawing/2014/main" id="{2A6347EA-3FE5-C738-CE6F-E619B5B8BE6A}"/>
              </a:ext>
            </a:extLst>
          </p:cNvPr>
          <p:cNvGrpSpPr/>
          <p:nvPr/>
        </p:nvGrpSpPr>
        <p:grpSpPr>
          <a:xfrm rot="3767382">
            <a:off x="-7382127" y="4548709"/>
            <a:ext cx="10067201" cy="9766572"/>
            <a:chOff x="-6050603" y="-1361874"/>
            <a:chExt cx="10067201" cy="9766572"/>
          </a:xfrm>
        </p:grpSpPr>
        <p:grpSp>
          <p:nvGrpSpPr>
            <p:cNvPr id="8" name="קבוצה 7">
              <a:extLst>
                <a:ext uri="{FF2B5EF4-FFF2-40B4-BE49-F238E27FC236}">
                  <a16:creationId xmlns:a16="http://schemas.microsoft.com/office/drawing/2014/main" id="{975D1AA6-7038-E907-41E3-F9BBA8EB43E1}"/>
                </a:ext>
              </a:extLst>
            </p:cNvPr>
            <p:cNvGrpSpPr/>
            <p:nvPr/>
          </p:nvGrpSpPr>
          <p:grpSpPr>
            <a:xfrm>
              <a:off x="-6050603" y="-1361874"/>
              <a:ext cx="9847908" cy="9766572"/>
              <a:chOff x="-6050603" y="-1361874"/>
              <a:chExt cx="9847908" cy="9766572"/>
            </a:xfrm>
          </p:grpSpPr>
          <p:sp>
            <p:nvSpPr>
              <p:cNvPr id="11" name="אליפסה 10">
                <a:extLst>
                  <a:ext uri="{FF2B5EF4-FFF2-40B4-BE49-F238E27FC236}">
                    <a16:creationId xmlns:a16="http://schemas.microsoft.com/office/drawing/2014/main" id="{205D3C59-3CE8-AB0F-CFA1-56C508742579}"/>
                  </a:ext>
                </a:extLst>
              </p:cNvPr>
              <p:cNvSpPr/>
              <p:nvPr/>
            </p:nvSpPr>
            <p:spPr>
              <a:xfrm>
                <a:off x="-6050603" y="-1361874"/>
                <a:ext cx="9847908" cy="9766572"/>
              </a:xfrm>
              <a:prstGeom prst="ellipse">
                <a:avLst/>
              </a:prstGeom>
              <a:noFill/>
              <a:ln>
                <a:gradFill>
                  <a:gsLst>
                    <a:gs pos="0">
                      <a:schemeClr val="bg2"/>
                    </a:gs>
                    <a:gs pos="100000">
                      <a:schemeClr val="tx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14" name="אליפסה 13">
                <a:extLst>
                  <a:ext uri="{FF2B5EF4-FFF2-40B4-BE49-F238E27FC236}">
                    <a16:creationId xmlns:a16="http://schemas.microsoft.com/office/drawing/2014/main" id="{AFC7B562-01B4-FC94-EA49-600B0B352F4B}"/>
                  </a:ext>
                </a:extLst>
              </p:cNvPr>
              <p:cNvSpPr/>
              <p:nvPr/>
            </p:nvSpPr>
            <p:spPr>
              <a:xfrm>
                <a:off x="2698390" y="6163936"/>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grpSp>
        <p:sp>
          <p:nvSpPr>
            <p:cNvPr id="9" name="אליפסה 8">
              <a:extLst>
                <a:ext uri="{FF2B5EF4-FFF2-40B4-BE49-F238E27FC236}">
                  <a16:creationId xmlns:a16="http://schemas.microsoft.com/office/drawing/2014/main" id="{E96139F4-CA12-A528-58BC-1988CF0DFE9F}"/>
                </a:ext>
              </a:extLst>
            </p:cNvPr>
            <p:cNvSpPr/>
            <p:nvPr/>
          </p:nvSpPr>
          <p:spPr>
            <a:xfrm>
              <a:off x="3575923" y="3197645"/>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grpSp>
      <p:sp>
        <p:nvSpPr>
          <p:cNvPr id="10" name="תיבת טקסט 9">
            <a:extLst>
              <a:ext uri="{FF2B5EF4-FFF2-40B4-BE49-F238E27FC236}">
                <a16:creationId xmlns:a16="http://schemas.microsoft.com/office/drawing/2014/main" id="{D0FCFBE8-CB85-54F9-F6A1-56FB75B846A5}"/>
              </a:ext>
            </a:extLst>
          </p:cNvPr>
          <p:cNvSpPr txBox="1"/>
          <p:nvPr/>
        </p:nvSpPr>
        <p:spPr>
          <a:xfrm>
            <a:off x="12692534" y="927722"/>
            <a:ext cx="6364960" cy="2853345"/>
          </a:xfrm>
          <a:prstGeom prst="rect">
            <a:avLst/>
          </a:prstGeom>
          <a:noFill/>
        </p:spPr>
        <p:txBody>
          <a:bodyPr wrap="square">
            <a:spAutoFit/>
          </a:bodyPr>
          <a:lstStyle/>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FFFFF"/>
                </a:solidFill>
                <a:effectLst/>
                <a:uLnTx/>
                <a:uFillTx/>
                <a:latin typeface="DM Sans"/>
                <a:ea typeface="DM Sans"/>
                <a:cs typeface="DM Sans"/>
                <a:sym typeface="DM Sans"/>
              </a:rPr>
              <a:t>Precision: ~80%</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FFFFF"/>
                </a:solidFill>
                <a:effectLst/>
                <a:uLnTx/>
                <a:uFillTx/>
                <a:latin typeface="DM Sans"/>
                <a:ea typeface="DM Sans"/>
                <a:cs typeface="DM Sans"/>
                <a:sym typeface="DM Sans"/>
              </a:rPr>
              <a:t>Recall: ~85%</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FFFFF"/>
                </a:solidFill>
                <a:effectLst/>
                <a:uLnTx/>
                <a:uFillTx/>
                <a:latin typeface="DM Sans"/>
                <a:ea typeface="DM Sans"/>
                <a:cs typeface="DM Sans"/>
                <a:sym typeface="DM Sans"/>
              </a:rPr>
              <a:t>Forecasting Quality: Robust detection of anomalous citation behaviors.  </a:t>
            </a:r>
          </a:p>
        </p:txBody>
      </p:sp>
      <p:pic>
        <p:nvPicPr>
          <p:cNvPr id="12" name="תמונה 11">
            <a:extLst>
              <a:ext uri="{FF2B5EF4-FFF2-40B4-BE49-F238E27FC236}">
                <a16:creationId xmlns:a16="http://schemas.microsoft.com/office/drawing/2014/main" id="{4BE306E2-D392-D364-340D-DF0701125CF1}"/>
              </a:ext>
            </a:extLst>
          </p:cNvPr>
          <p:cNvPicPr>
            <a:picLocks noChangeAspect="1"/>
          </p:cNvPicPr>
          <p:nvPr/>
        </p:nvPicPr>
        <p:blipFill>
          <a:blip r:embed="rId4"/>
          <a:stretch>
            <a:fillRect/>
          </a:stretch>
        </p:blipFill>
        <p:spPr>
          <a:xfrm>
            <a:off x="5798074" y="-7380675"/>
            <a:ext cx="5034850" cy="6032090"/>
          </a:xfrm>
          <a:prstGeom prst="rect">
            <a:avLst/>
          </a:prstGeom>
        </p:spPr>
      </p:pic>
    </p:spTree>
    <p:extLst>
      <p:ext uri="{BB962C8B-B14F-4D97-AF65-F5344CB8AC3E}">
        <p14:creationId xmlns:p14="http://schemas.microsoft.com/office/powerpoint/2010/main" val="2777816664"/>
      </p:ext>
    </p:extLst>
  </p:cSld>
  <p:clrMapOvr>
    <a:masterClrMapping/>
  </p:clrMapOvr>
  <mc:AlternateContent xmlns:mc="http://schemas.openxmlformats.org/markup-compatibility/2006" xmlns:p14="http://schemas.microsoft.com/office/powerpoint/2010/main">
    <mc:Choice Requires="p14">
      <p:transition spd="med" p14:dur="700" advTm="100">
        <p:fade/>
      </p:transition>
    </mc:Choice>
    <mc:Fallback xmlns="">
      <p:transition spd="med" advTm="1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DEDA1-1BB4-0C83-71DC-08EDE5AAD62E}"/>
            </a:ext>
          </a:extLst>
        </p:cNvPr>
        <p:cNvGrpSpPr/>
        <p:nvPr/>
      </p:nvGrpSpPr>
      <p:grpSpPr>
        <a:xfrm>
          <a:off x="0" y="0"/>
          <a:ext cx="0" cy="0"/>
          <a:chOff x="0" y="0"/>
          <a:chExt cx="0" cy="0"/>
        </a:xfrm>
      </p:grpSpPr>
      <p:pic>
        <p:nvPicPr>
          <p:cNvPr id="2" name="תמונה 1">
            <a:extLst>
              <a:ext uri="{FF2B5EF4-FFF2-40B4-BE49-F238E27FC236}">
                <a16:creationId xmlns:a16="http://schemas.microsoft.com/office/drawing/2014/main" id="{AC1C4984-7117-B93D-7304-5CDCD4E2A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057" y="0"/>
            <a:ext cx="16880114" cy="6858000"/>
          </a:xfrm>
          <a:prstGeom prst="rect">
            <a:avLst/>
          </a:prstGeom>
        </p:spPr>
      </p:pic>
      <p:sp>
        <p:nvSpPr>
          <p:cNvPr id="4" name="מלבן 3">
            <a:extLst>
              <a:ext uri="{FF2B5EF4-FFF2-40B4-BE49-F238E27FC236}">
                <a16:creationId xmlns:a16="http://schemas.microsoft.com/office/drawing/2014/main" id="{FD113E55-40D2-978D-D2D3-7E08A575729E}"/>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5" name="אליפסה 4">
            <a:extLst>
              <a:ext uri="{FF2B5EF4-FFF2-40B4-BE49-F238E27FC236}">
                <a16:creationId xmlns:a16="http://schemas.microsoft.com/office/drawing/2014/main" id="{E541AB69-17EB-99BC-D413-584E418F74FB}"/>
              </a:ext>
            </a:extLst>
          </p:cNvPr>
          <p:cNvSpPr/>
          <p:nvPr/>
        </p:nvSpPr>
        <p:spPr>
          <a:xfrm>
            <a:off x="425301" y="2330508"/>
            <a:ext cx="2214276" cy="2196981"/>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mn-cs"/>
              </a:rPr>
              <a:t>Expected Results</a:t>
            </a:r>
          </a:p>
        </p:txBody>
      </p:sp>
      <p:sp>
        <p:nvSpPr>
          <p:cNvPr id="3" name="תיבת טקסט 2">
            <a:extLst>
              <a:ext uri="{FF2B5EF4-FFF2-40B4-BE49-F238E27FC236}">
                <a16:creationId xmlns:a16="http://schemas.microsoft.com/office/drawing/2014/main" id="{DEB04BF7-5D15-0EBC-BC6A-35A6458B6702}"/>
              </a:ext>
            </a:extLst>
          </p:cNvPr>
          <p:cNvSpPr txBox="1"/>
          <p:nvPr/>
        </p:nvSpPr>
        <p:spPr>
          <a:xfrm>
            <a:off x="4983634" y="927722"/>
            <a:ext cx="6364960" cy="2853345"/>
          </a:xfrm>
          <a:prstGeom prst="rect">
            <a:avLst/>
          </a:prstGeom>
          <a:noFill/>
        </p:spPr>
        <p:txBody>
          <a:bodyPr wrap="square">
            <a:spAutoFit/>
          </a:bodyPr>
          <a:lstStyle/>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FFFFF"/>
                </a:solidFill>
                <a:effectLst/>
                <a:uLnTx/>
                <a:uFillTx/>
                <a:latin typeface="DM Sans"/>
                <a:ea typeface="DM Sans"/>
                <a:cs typeface="DM Sans"/>
                <a:sym typeface="DM Sans"/>
              </a:rPr>
              <a:t>Precision: ~80%</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FFFFF"/>
                </a:solidFill>
                <a:effectLst/>
                <a:uLnTx/>
                <a:uFillTx/>
                <a:latin typeface="DM Sans"/>
                <a:ea typeface="DM Sans"/>
                <a:cs typeface="DM Sans"/>
                <a:sym typeface="DM Sans"/>
              </a:rPr>
              <a:t>Recall: ~85%</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FFFFF"/>
                </a:solidFill>
                <a:effectLst/>
                <a:uLnTx/>
                <a:uFillTx/>
                <a:latin typeface="DM Sans"/>
                <a:ea typeface="DM Sans"/>
                <a:cs typeface="DM Sans"/>
                <a:sym typeface="DM Sans"/>
              </a:rPr>
              <a:t>Forecasting Quality: Robust detection of anomalous citation behaviors.  </a:t>
            </a:r>
          </a:p>
        </p:txBody>
      </p:sp>
      <p:grpSp>
        <p:nvGrpSpPr>
          <p:cNvPr id="8" name="קבוצה 7">
            <a:extLst>
              <a:ext uri="{FF2B5EF4-FFF2-40B4-BE49-F238E27FC236}">
                <a16:creationId xmlns:a16="http://schemas.microsoft.com/office/drawing/2014/main" id="{F882A1F2-6092-3CD4-CAD0-85C4809483A7}"/>
              </a:ext>
            </a:extLst>
          </p:cNvPr>
          <p:cNvGrpSpPr/>
          <p:nvPr/>
        </p:nvGrpSpPr>
        <p:grpSpPr>
          <a:xfrm rot="56794">
            <a:off x="-6747570" y="-1457845"/>
            <a:ext cx="10067201" cy="9766572"/>
            <a:chOff x="-6050603" y="-1361874"/>
            <a:chExt cx="10067201" cy="9766572"/>
          </a:xfrm>
        </p:grpSpPr>
        <p:grpSp>
          <p:nvGrpSpPr>
            <p:cNvPr id="11" name="קבוצה 10">
              <a:extLst>
                <a:ext uri="{FF2B5EF4-FFF2-40B4-BE49-F238E27FC236}">
                  <a16:creationId xmlns:a16="http://schemas.microsoft.com/office/drawing/2014/main" id="{98A38B55-1C01-0CC1-CECC-9D608333124E}"/>
                </a:ext>
              </a:extLst>
            </p:cNvPr>
            <p:cNvGrpSpPr/>
            <p:nvPr/>
          </p:nvGrpSpPr>
          <p:grpSpPr>
            <a:xfrm>
              <a:off x="-6050603" y="-1361874"/>
              <a:ext cx="9847908" cy="9766572"/>
              <a:chOff x="-6050603" y="-1361874"/>
              <a:chExt cx="9847908" cy="9766572"/>
            </a:xfrm>
          </p:grpSpPr>
          <p:sp>
            <p:nvSpPr>
              <p:cNvPr id="13" name="אליפסה 12">
                <a:extLst>
                  <a:ext uri="{FF2B5EF4-FFF2-40B4-BE49-F238E27FC236}">
                    <a16:creationId xmlns:a16="http://schemas.microsoft.com/office/drawing/2014/main" id="{E3715B51-BC2E-01DC-0B67-9C0EA778E5A9}"/>
                  </a:ext>
                </a:extLst>
              </p:cNvPr>
              <p:cNvSpPr/>
              <p:nvPr/>
            </p:nvSpPr>
            <p:spPr>
              <a:xfrm>
                <a:off x="-6050603" y="-1361874"/>
                <a:ext cx="9847908" cy="9766572"/>
              </a:xfrm>
              <a:prstGeom prst="ellipse">
                <a:avLst/>
              </a:prstGeom>
              <a:noFill/>
              <a:ln>
                <a:gradFill>
                  <a:gsLst>
                    <a:gs pos="0">
                      <a:schemeClr val="bg2"/>
                    </a:gs>
                    <a:gs pos="100000">
                      <a:schemeClr val="tx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17" name="אליפסה 16">
                <a:extLst>
                  <a:ext uri="{FF2B5EF4-FFF2-40B4-BE49-F238E27FC236}">
                    <a16:creationId xmlns:a16="http://schemas.microsoft.com/office/drawing/2014/main" id="{61EF6833-FBFE-5218-DE21-25CB23DB531F}"/>
                  </a:ext>
                </a:extLst>
              </p:cNvPr>
              <p:cNvSpPr/>
              <p:nvPr/>
            </p:nvSpPr>
            <p:spPr>
              <a:xfrm>
                <a:off x="2698390" y="6163936"/>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grpSp>
        <p:sp>
          <p:nvSpPr>
            <p:cNvPr id="12" name="אליפסה 11">
              <a:extLst>
                <a:ext uri="{FF2B5EF4-FFF2-40B4-BE49-F238E27FC236}">
                  <a16:creationId xmlns:a16="http://schemas.microsoft.com/office/drawing/2014/main" id="{B0C0B748-A97A-B8EF-666B-9C974EDFE80A}"/>
                </a:ext>
              </a:extLst>
            </p:cNvPr>
            <p:cNvSpPr/>
            <p:nvPr/>
          </p:nvSpPr>
          <p:spPr>
            <a:xfrm>
              <a:off x="3575923" y="3197645"/>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grpSp>
      <p:sp>
        <p:nvSpPr>
          <p:cNvPr id="18" name="Google Shape;1957;p54">
            <a:extLst>
              <a:ext uri="{FF2B5EF4-FFF2-40B4-BE49-F238E27FC236}">
                <a16:creationId xmlns:a16="http://schemas.microsoft.com/office/drawing/2014/main" id="{460E4791-7325-3AD2-C2AE-5835DD95C61B}"/>
              </a:ext>
            </a:extLst>
          </p:cNvPr>
          <p:cNvSpPr txBox="1">
            <a:spLocks/>
          </p:cNvSpPr>
          <p:nvPr/>
        </p:nvSpPr>
        <p:spPr>
          <a:xfrm>
            <a:off x="3256137" y="3146380"/>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Montserrat ExtraBold"/>
              <a:buNone/>
              <a:tabLst/>
              <a:defRPr/>
            </a:pPr>
            <a:r>
              <a:rPr kumimoji="0" lang="en-US" sz="1400" b="0" i="0" u="none" strike="noStrike" kern="0" cap="none" spc="0" normalizeH="0" baseline="0" noProof="0" dirty="0">
                <a:ln>
                  <a:noFill/>
                </a:ln>
                <a:solidFill>
                  <a:srgbClr val="FFAB40"/>
                </a:solidFill>
                <a:effectLst/>
                <a:uLnTx/>
                <a:uFillTx/>
                <a:latin typeface="Montserrat ExtraBold"/>
                <a:sym typeface="Montserrat ExtraBold"/>
              </a:rPr>
              <a:t>Performance Targets</a:t>
            </a:r>
          </a:p>
        </p:txBody>
      </p:sp>
      <p:sp>
        <p:nvSpPr>
          <p:cNvPr id="21" name="Google Shape;1957;p54">
            <a:extLst>
              <a:ext uri="{FF2B5EF4-FFF2-40B4-BE49-F238E27FC236}">
                <a16:creationId xmlns:a16="http://schemas.microsoft.com/office/drawing/2014/main" id="{9AD17C92-454D-2733-86B5-1C9815FA31FA}"/>
              </a:ext>
            </a:extLst>
          </p:cNvPr>
          <p:cNvSpPr txBox="1">
            <a:spLocks/>
          </p:cNvSpPr>
          <p:nvPr/>
        </p:nvSpPr>
        <p:spPr>
          <a:xfrm>
            <a:off x="2454595" y="6128982"/>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Montserrat ExtraBold"/>
              <a:buNone/>
              <a:tabLst/>
              <a:defRPr/>
            </a:pPr>
            <a:r>
              <a:rPr kumimoji="0" lang="en-US" sz="1400" b="0" i="0" u="none" strike="noStrike" kern="0" cap="none" spc="0" normalizeH="0" baseline="0" noProof="0" dirty="0">
                <a:ln>
                  <a:noFill/>
                </a:ln>
                <a:solidFill>
                  <a:srgbClr val="FFFFFF"/>
                </a:solidFill>
                <a:effectLst/>
                <a:uLnTx/>
                <a:uFillTx/>
                <a:latin typeface="Montserrat ExtraBold"/>
                <a:sym typeface="Montserrat ExtraBold"/>
              </a:rPr>
              <a:t>Anticipated Discoveries</a:t>
            </a:r>
          </a:p>
        </p:txBody>
      </p:sp>
      <p:sp>
        <p:nvSpPr>
          <p:cNvPr id="6" name="תיבת טקסט 5">
            <a:extLst>
              <a:ext uri="{FF2B5EF4-FFF2-40B4-BE49-F238E27FC236}">
                <a16:creationId xmlns:a16="http://schemas.microsoft.com/office/drawing/2014/main" id="{D431C128-7A4B-EB8E-6879-8852B5208825}"/>
              </a:ext>
            </a:extLst>
          </p:cNvPr>
          <p:cNvSpPr txBox="1"/>
          <p:nvPr/>
        </p:nvSpPr>
        <p:spPr>
          <a:xfrm>
            <a:off x="5307895" y="7166624"/>
            <a:ext cx="6458803" cy="3566169"/>
          </a:xfrm>
          <a:prstGeom prst="rect">
            <a:avLst/>
          </a:prstGeom>
          <a:noFill/>
        </p:spPr>
        <p:txBody>
          <a:bodyPr wrap="square">
            <a:spAutoFit/>
          </a:bodyPr>
          <a:lstStyle/>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Delayed recognition patterns</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endPar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endParaRP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FFFFF"/>
                </a:solidFill>
                <a:effectLst/>
                <a:uLnTx/>
                <a:uFillTx/>
                <a:latin typeface="DM Sans"/>
                <a:ea typeface="DM Sans"/>
                <a:cs typeface="DM Sans"/>
                <a:sym typeface="DM Sans"/>
              </a:rPr>
              <a:t>Unexpected Cross-Domain Cit</a:t>
            </a: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ations</a:t>
            </a:r>
          </a:p>
          <a:p>
            <a:pPr marL="76200" marR="0" lvl="0" indent="0" algn="l" defTabSz="914400" rtl="0" eaLnBrk="1" fontAlgn="auto" latinLnBrk="0" hangingPunct="1">
              <a:lnSpc>
                <a:spcPct val="192833"/>
              </a:lnSpc>
              <a:spcBef>
                <a:spcPts val="0"/>
              </a:spcBef>
              <a:spcAft>
                <a:spcPts val="0"/>
              </a:spcAft>
              <a:buClr>
                <a:srgbClr val="FFAB40"/>
              </a:buClr>
              <a:buSzPts val="2400"/>
              <a:buFontTx/>
              <a:buNone/>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 </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Structural deviation identification</a:t>
            </a:r>
          </a:p>
        </p:txBody>
      </p:sp>
      <p:sp>
        <p:nvSpPr>
          <p:cNvPr id="7" name="Google Shape;295;p51">
            <a:extLst>
              <a:ext uri="{FF2B5EF4-FFF2-40B4-BE49-F238E27FC236}">
                <a16:creationId xmlns:a16="http://schemas.microsoft.com/office/drawing/2014/main" id="{CD925F8F-BC5A-CCCB-B8BA-77EC27B9939A}"/>
              </a:ext>
            </a:extLst>
          </p:cNvPr>
          <p:cNvSpPr/>
          <p:nvPr/>
        </p:nvSpPr>
        <p:spPr>
          <a:xfrm rot="16200000">
            <a:off x="11371716" y="6037105"/>
            <a:ext cx="797163" cy="843406"/>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1"/>
          </a:solidFill>
          <a:ln>
            <a:noFill/>
          </a:ln>
        </p:spPr>
        <p:txBody>
          <a:bodyPr spcFirstLastPara="1" vert="vert" wrap="square" lIns="91425" tIns="91425" rIns="91425" bIns="91425" anchor="b" anchorCtr="1">
            <a:noAutofit/>
          </a:bodyPr>
          <a:lstStyle/>
          <a:p>
            <a:pPr marL="0" lvl="0" indent="0" algn="l" rtl="0">
              <a:spcBef>
                <a:spcPts val="0"/>
              </a:spcBef>
              <a:spcAft>
                <a:spcPts val="0"/>
              </a:spcAft>
              <a:buNone/>
            </a:pPr>
            <a:r>
              <a:rPr lang="en-US" sz="2400" dirty="0"/>
              <a:t>15</a:t>
            </a:r>
            <a:endParaRPr sz="2800" dirty="0"/>
          </a:p>
        </p:txBody>
      </p:sp>
    </p:spTree>
    <p:extLst>
      <p:ext uri="{BB962C8B-B14F-4D97-AF65-F5344CB8AC3E}">
        <p14:creationId xmlns:p14="http://schemas.microsoft.com/office/powerpoint/2010/main" val="2048892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C45F0-2DBF-6380-0D38-D8682EF31EED}"/>
            </a:ext>
          </a:extLst>
        </p:cNvPr>
        <p:cNvGrpSpPr/>
        <p:nvPr/>
      </p:nvGrpSpPr>
      <p:grpSpPr>
        <a:xfrm>
          <a:off x="0" y="0"/>
          <a:ext cx="0" cy="0"/>
          <a:chOff x="0" y="0"/>
          <a:chExt cx="0" cy="0"/>
        </a:xfrm>
      </p:grpSpPr>
      <p:pic>
        <p:nvPicPr>
          <p:cNvPr id="2" name="תמונה 1">
            <a:extLst>
              <a:ext uri="{FF2B5EF4-FFF2-40B4-BE49-F238E27FC236}">
                <a16:creationId xmlns:a16="http://schemas.microsoft.com/office/drawing/2014/main" id="{14ED8770-AD4F-CDBD-371C-2908FE29E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135" y="0"/>
            <a:ext cx="16880114" cy="6858000"/>
          </a:xfrm>
          <a:prstGeom prst="rect">
            <a:avLst/>
          </a:prstGeom>
        </p:spPr>
      </p:pic>
      <p:sp>
        <p:nvSpPr>
          <p:cNvPr id="4" name="מלבן 3">
            <a:extLst>
              <a:ext uri="{FF2B5EF4-FFF2-40B4-BE49-F238E27FC236}">
                <a16:creationId xmlns:a16="http://schemas.microsoft.com/office/drawing/2014/main" id="{C642EA97-A555-8242-34FF-93C013AE6E8F}"/>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5" name="אליפסה 4">
            <a:extLst>
              <a:ext uri="{FF2B5EF4-FFF2-40B4-BE49-F238E27FC236}">
                <a16:creationId xmlns:a16="http://schemas.microsoft.com/office/drawing/2014/main" id="{37156A4C-A108-2EED-2CD0-1432A49E0C0D}"/>
              </a:ext>
            </a:extLst>
          </p:cNvPr>
          <p:cNvSpPr/>
          <p:nvPr/>
        </p:nvSpPr>
        <p:spPr>
          <a:xfrm>
            <a:off x="425301" y="2330508"/>
            <a:ext cx="2214276" cy="2196981"/>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mn-cs"/>
              </a:rPr>
              <a:t>Expected Results</a:t>
            </a:r>
          </a:p>
        </p:txBody>
      </p:sp>
      <p:grpSp>
        <p:nvGrpSpPr>
          <p:cNvPr id="8" name="קבוצה 7">
            <a:extLst>
              <a:ext uri="{FF2B5EF4-FFF2-40B4-BE49-F238E27FC236}">
                <a16:creationId xmlns:a16="http://schemas.microsoft.com/office/drawing/2014/main" id="{35108909-E10F-8F5F-CCD7-B54264EEF0B6}"/>
              </a:ext>
            </a:extLst>
          </p:cNvPr>
          <p:cNvGrpSpPr/>
          <p:nvPr/>
        </p:nvGrpSpPr>
        <p:grpSpPr>
          <a:xfrm rot="19413699">
            <a:off x="-6747570" y="-1457845"/>
            <a:ext cx="10067201" cy="9766572"/>
            <a:chOff x="-6050603" y="-1361874"/>
            <a:chExt cx="10067201" cy="9766572"/>
          </a:xfrm>
        </p:grpSpPr>
        <p:grpSp>
          <p:nvGrpSpPr>
            <p:cNvPr id="11" name="קבוצה 10">
              <a:extLst>
                <a:ext uri="{FF2B5EF4-FFF2-40B4-BE49-F238E27FC236}">
                  <a16:creationId xmlns:a16="http://schemas.microsoft.com/office/drawing/2014/main" id="{F54B9310-D942-348A-1F2A-EA742072C38D}"/>
                </a:ext>
              </a:extLst>
            </p:cNvPr>
            <p:cNvGrpSpPr/>
            <p:nvPr/>
          </p:nvGrpSpPr>
          <p:grpSpPr>
            <a:xfrm>
              <a:off x="-6050603" y="-1361874"/>
              <a:ext cx="9847908" cy="9766572"/>
              <a:chOff x="-6050603" y="-1361874"/>
              <a:chExt cx="9847908" cy="9766572"/>
            </a:xfrm>
          </p:grpSpPr>
          <p:sp>
            <p:nvSpPr>
              <p:cNvPr id="13" name="אליפסה 12">
                <a:extLst>
                  <a:ext uri="{FF2B5EF4-FFF2-40B4-BE49-F238E27FC236}">
                    <a16:creationId xmlns:a16="http://schemas.microsoft.com/office/drawing/2014/main" id="{41EF48A2-D43F-E9B6-32FB-6FC37081CF21}"/>
                  </a:ext>
                </a:extLst>
              </p:cNvPr>
              <p:cNvSpPr/>
              <p:nvPr/>
            </p:nvSpPr>
            <p:spPr>
              <a:xfrm>
                <a:off x="-6050603" y="-1361874"/>
                <a:ext cx="9847908" cy="9766572"/>
              </a:xfrm>
              <a:prstGeom prst="ellipse">
                <a:avLst/>
              </a:prstGeom>
              <a:noFill/>
              <a:ln>
                <a:gradFill>
                  <a:gsLst>
                    <a:gs pos="0">
                      <a:schemeClr val="bg2"/>
                    </a:gs>
                    <a:gs pos="100000">
                      <a:schemeClr val="tx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17" name="אליפסה 16">
                <a:extLst>
                  <a:ext uri="{FF2B5EF4-FFF2-40B4-BE49-F238E27FC236}">
                    <a16:creationId xmlns:a16="http://schemas.microsoft.com/office/drawing/2014/main" id="{0A2C238A-3C64-C1CE-CB05-EB0676923BF3}"/>
                  </a:ext>
                </a:extLst>
              </p:cNvPr>
              <p:cNvSpPr/>
              <p:nvPr/>
            </p:nvSpPr>
            <p:spPr>
              <a:xfrm>
                <a:off x="2698390" y="6163936"/>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grpSp>
        <p:sp>
          <p:nvSpPr>
            <p:cNvPr id="12" name="אליפסה 11">
              <a:extLst>
                <a:ext uri="{FF2B5EF4-FFF2-40B4-BE49-F238E27FC236}">
                  <a16:creationId xmlns:a16="http://schemas.microsoft.com/office/drawing/2014/main" id="{F7EDC397-18A9-A483-731E-2BDD7F4D7EA0}"/>
                </a:ext>
              </a:extLst>
            </p:cNvPr>
            <p:cNvSpPr/>
            <p:nvPr/>
          </p:nvSpPr>
          <p:spPr>
            <a:xfrm>
              <a:off x="3575923" y="3197645"/>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grpSp>
      <p:sp>
        <p:nvSpPr>
          <p:cNvPr id="18" name="Google Shape;1957;p54">
            <a:extLst>
              <a:ext uri="{FF2B5EF4-FFF2-40B4-BE49-F238E27FC236}">
                <a16:creationId xmlns:a16="http://schemas.microsoft.com/office/drawing/2014/main" id="{DBEC4AB5-A30E-3260-B0F0-77C8742FC1B6}"/>
              </a:ext>
            </a:extLst>
          </p:cNvPr>
          <p:cNvSpPr txBox="1">
            <a:spLocks/>
          </p:cNvSpPr>
          <p:nvPr/>
        </p:nvSpPr>
        <p:spPr>
          <a:xfrm>
            <a:off x="2642364" y="175226"/>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Montserrat ExtraBold"/>
              <a:buNone/>
              <a:tabLst/>
              <a:defRPr/>
            </a:pPr>
            <a:r>
              <a:rPr kumimoji="0" lang="en-US" sz="1400" b="0" i="0" u="none" strike="noStrike" kern="0" cap="none" spc="0" normalizeH="0" baseline="0" noProof="0" dirty="0">
                <a:ln>
                  <a:noFill/>
                </a:ln>
                <a:solidFill>
                  <a:srgbClr val="FFFFFF"/>
                </a:solidFill>
                <a:effectLst/>
                <a:uLnTx/>
                <a:uFillTx/>
                <a:latin typeface="Montserrat ExtraBold"/>
                <a:sym typeface="Montserrat ExtraBold"/>
              </a:rPr>
              <a:t>Performance Targets</a:t>
            </a:r>
          </a:p>
        </p:txBody>
      </p:sp>
      <p:sp>
        <p:nvSpPr>
          <p:cNvPr id="21" name="Google Shape;1957;p54">
            <a:extLst>
              <a:ext uri="{FF2B5EF4-FFF2-40B4-BE49-F238E27FC236}">
                <a16:creationId xmlns:a16="http://schemas.microsoft.com/office/drawing/2014/main" id="{9932FB93-908F-7FCE-247D-60A152131933}"/>
              </a:ext>
            </a:extLst>
          </p:cNvPr>
          <p:cNvSpPr txBox="1">
            <a:spLocks/>
          </p:cNvSpPr>
          <p:nvPr/>
        </p:nvSpPr>
        <p:spPr>
          <a:xfrm>
            <a:off x="3426915" y="3095254"/>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Montserrat ExtraBold"/>
              <a:buNone/>
              <a:tabLst/>
              <a:defRPr/>
            </a:pPr>
            <a:r>
              <a:rPr kumimoji="0" lang="en-US" sz="1400" b="0" i="0" u="none" strike="noStrike" kern="0" cap="none" spc="0" normalizeH="0" baseline="0" noProof="0" dirty="0">
                <a:ln>
                  <a:noFill/>
                </a:ln>
                <a:solidFill>
                  <a:srgbClr val="FFAB40"/>
                </a:solidFill>
                <a:effectLst/>
                <a:uLnTx/>
                <a:uFillTx/>
                <a:latin typeface="Montserrat ExtraBold"/>
                <a:sym typeface="Montserrat ExtraBold"/>
              </a:rPr>
              <a:t>Anticipated Discoveries</a:t>
            </a:r>
          </a:p>
        </p:txBody>
      </p:sp>
      <p:sp>
        <p:nvSpPr>
          <p:cNvPr id="7" name="תיבת טקסט 6">
            <a:extLst>
              <a:ext uri="{FF2B5EF4-FFF2-40B4-BE49-F238E27FC236}">
                <a16:creationId xmlns:a16="http://schemas.microsoft.com/office/drawing/2014/main" id="{EAFD97D1-D361-FF91-FED2-609F558C7B10}"/>
              </a:ext>
            </a:extLst>
          </p:cNvPr>
          <p:cNvSpPr txBox="1"/>
          <p:nvPr/>
        </p:nvSpPr>
        <p:spPr>
          <a:xfrm>
            <a:off x="5307895" y="1616724"/>
            <a:ext cx="6458803" cy="3566169"/>
          </a:xfrm>
          <a:prstGeom prst="rect">
            <a:avLst/>
          </a:prstGeom>
          <a:noFill/>
        </p:spPr>
        <p:txBody>
          <a:bodyPr wrap="square">
            <a:spAutoFit/>
          </a:bodyPr>
          <a:lstStyle/>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Delayed recognition patterns</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endPar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endParaRP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FFFFF"/>
                </a:solidFill>
                <a:effectLst/>
                <a:uLnTx/>
                <a:uFillTx/>
                <a:latin typeface="DM Sans"/>
                <a:ea typeface="DM Sans"/>
                <a:cs typeface="DM Sans"/>
                <a:sym typeface="DM Sans"/>
              </a:rPr>
              <a:t>Unexpected Cross-Domain Cit</a:t>
            </a: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ations</a:t>
            </a:r>
          </a:p>
          <a:p>
            <a:pPr marL="76200" marR="0" lvl="0" indent="0" algn="l" defTabSz="914400" rtl="0" eaLnBrk="1" fontAlgn="auto" latinLnBrk="0" hangingPunct="1">
              <a:lnSpc>
                <a:spcPct val="192833"/>
              </a:lnSpc>
              <a:spcBef>
                <a:spcPts val="0"/>
              </a:spcBef>
              <a:spcAft>
                <a:spcPts val="0"/>
              </a:spcAft>
              <a:buClr>
                <a:srgbClr val="FFAB40"/>
              </a:buClr>
              <a:buSzPts val="2400"/>
              <a:buFontTx/>
              <a:buNone/>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 </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Structural deviation identification</a:t>
            </a:r>
          </a:p>
        </p:txBody>
      </p:sp>
      <p:sp>
        <p:nvSpPr>
          <p:cNvPr id="9" name="Google Shape;295;p51">
            <a:extLst>
              <a:ext uri="{FF2B5EF4-FFF2-40B4-BE49-F238E27FC236}">
                <a16:creationId xmlns:a16="http://schemas.microsoft.com/office/drawing/2014/main" id="{8DF49F64-DBE2-6DA2-F26E-0DD7704BFF1A}"/>
              </a:ext>
            </a:extLst>
          </p:cNvPr>
          <p:cNvSpPr/>
          <p:nvPr/>
        </p:nvSpPr>
        <p:spPr>
          <a:xfrm rot="16200000">
            <a:off x="11371716" y="6037105"/>
            <a:ext cx="797163" cy="843406"/>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1"/>
          </a:solidFill>
          <a:ln>
            <a:noFill/>
          </a:ln>
        </p:spPr>
        <p:txBody>
          <a:bodyPr spcFirstLastPara="1" vert="vert" wrap="square" lIns="91425" tIns="91425" rIns="91425" bIns="91425" anchor="b" anchorCtr="1">
            <a:noAutofit/>
          </a:bodyPr>
          <a:lstStyle/>
          <a:p>
            <a:pPr marL="0" lvl="0" indent="0" algn="l" rtl="0">
              <a:spcBef>
                <a:spcPts val="0"/>
              </a:spcBef>
              <a:spcAft>
                <a:spcPts val="0"/>
              </a:spcAft>
              <a:buNone/>
            </a:pPr>
            <a:r>
              <a:rPr lang="en-US" sz="2400" dirty="0"/>
              <a:t>16</a:t>
            </a:r>
            <a:endParaRPr sz="2800" dirty="0"/>
          </a:p>
        </p:txBody>
      </p:sp>
      <p:sp>
        <p:nvSpPr>
          <p:cNvPr id="3" name="תיבת טקסט 2">
            <a:extLst>
              <a:ext uri="{FF2B5EF4-FFF2-40B4-BE49-F238E27FC236}">
                <a16:creationId xmlns:a16="http://schemas.microsoft.com/office/drawing/2014/main" id="{6A8EA84F-A2C7-4E2B-F5C5-92BFA096049B}"/>
              </a:ext>
            </a:extLst>
          </p:cNvPr>
          <p:cNvSpPr txBox="1"/>
          <p:nvPr/>
        </p:nvSpPr>
        <p:spPr>
          <a:xfrm>
            <a:off x="4983634" y="-3280873"/>
            <a:ext cx="6364960" cy="2853345"/>
          </a:xfrm>
          <a:prstGeom prst="rect">
            <a:avLst/>
          </a:prstGeom>
          <a:noFill/>
        </p:spPr>
        <p:txBody>
          <a:bodyPr wrap="square">
            <a:spAutoFit/>
          </a:bodyPr>
          <a:lstStyle/>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FFFFF"/>
                </a:solidFill>
                <a:effectLst/>
                <a:uLnTx/>
                <a:uFillTx/>
                <a:latin typeface="DM Sans"/>
                <a:ea typeface="DM Sans"/>
                <a:cs typeface="DM Sans"/>
                <a:sym typeface="DM Sans"/>
              </a:rPr>
              <a:t>Precision: ~80%</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FFFFF"/>
                </a:solidFill>
                <a:effectLst/>
                <a:uLnTx/>
                <a:uFillTx/>
                <a:latin typeface="DM Sans"/>
                <a:ea typeface="DM Sans"/>
                <a:cs typeface="DM Sans"/>
                <a:sym typeface="DM Sans"/>
              </a:rPr>
              <a:t>Recall: ~85%</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FFFFF"/>
                </a:solidFill>
                <a:effectLst/>
                <a:uLnTx/>
                <a:uFillTx/>
                <a:latin typeface="DM Sans"/>
                <a:ea typeface="DM Sans"/>
                <a:cs typeface="DM Sans"/>
                <a:sym typeface="DM Sans"/>
              </a:rPr>
              <a:t>Forecasting Quality: Robust detection of anomalous citation behaviors.  </a:t>
            </a:r>
          </a:p>
        </p:txBody>
      </p:sp>
    </p:spTree>
    <p:extLst>
      <p:ext uri="{BB962C8B-B14F-4D97-AF65-F5344CB8AC3E}">
        <p14:creationId xmlns:p14="http://schemas.microsoft.com/office/powerpoint/2010/main" val="3541869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DFA38-F72F-9715-7DB5-E958CA26DE26}"/>
            </a:ext>
          </a:extLst>
        </p:cNvPr>
        <p:cNvGrpSpPr/>
        <p:nvPr/>
      </p:nvGrpSpPr>
      <p:grpSpPr>
        <a:xfrm>
          <a:off x="0" y="0"/>
          <a:ext cx="0" cy="0"/>
          <a:chOff x="0" y="0"/>
          <a:chExt cx="0" cy="0"/>
        </a:xfrm>
      </p:grpSpPr>
      <p:pic>
        <p:nvPicPr>
          <p:cNvPr id="24" name="תמונה 23">
            <a:extLst>
              <a:ext uri="{FF2B5EF4-FFF2-40B4-BE49-F238E27FC236}">
                <a16:creationId xmlns:a16="http://schemas.microsoft.com/office/drawing/2014/main" id="{6FA73C86-B7E9-5B68-8DF2-3F6496E2D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3704725" cy="6858000"/>
          </a:xfrm>
          <a:prstGeom prst="rect">
            <a:avLst/>
          </a:prstGeom>
        </p:spPr>
      </p:pic>
      <p:sp>
        <p:nvSpPr>
          <p:cNvPr id="4" name="מלבן 3">
            <a:extLst>
              <a:ext uri="{FF2B5EF4-FFF2-40B4-BE49-F238E27FC236}">
                <a16:creationId xmlns:a16="http://schemas.microsoft.com/office/drawing/2014/main" id="{596F627F-60FF-9A66-6365-ECD28401A907}"/>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5" name="אליפסה 4">
            <a:extLst>
              <a:ext uri="{FF2B5EF4-FFF2-40B4-BE49-F238E27FC236}">
                <a16:creationId xmlns:a16="http://schemas.microsoft.com/office/drawing/2014/main" id="{A8CCE737-6C36-42A2-73CF-104835FF0EF4}"/>
              </a:ext>
            </a:extLst>
          </p:cNvPr>
          <p:cNvSpPr/>
          <p:nvPr/>
        </p:nvSpPr>
        <p:spPr>
          <a:xfrm>
            <a:off x="4296000" y="1617641"/>
            <a:ext cx="3743100" cy="3600000"/>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algn="ctr" rtl="0"/>
            <a:r>
              <a:rPr lang="en-US" sz="3200" b="1" dirty="0">
                <a:solidFill>
                  <a:schemeClr val="bg1"/>
                </a:solidFill>
              </a:rPr>
              <a:t>Design Challenges</a:t>
            </a:r>
          </a:p>
        </p:txBody>
      </p:sp>
      <p:sp>
        <p:nvSpPr>
          <p:cNvPr id="3" name="תיבת טקסט 2">
            <a:extLst>
              <a:ext uri="{FF2B5EF4-FFF2-40B4-BE49-F238E27FC236}">
                <a16:creationId xmlns:a16="http://schemas.microsoft.com/office/drawing/2014/main" id="{BABEF5BA-6ECD-DA57-FCE7-7E1D12D5F244}"/>
              </a:ext>
            </a:extLst>
          </p:cNvPr>
          <p:cNvSpPr txBox="1"/>
          <p:nvPr/>
        </p:nvSpPr>
        <p:spPr>
          <a:xfrm>
            <a:off x="3228163" y="6874995"/>
            <a:ext cx="7717422" cy="6066469"/>
          </a:xfrm>
          <a:prstGeom prst="rect">
            <a:avLst/>
          </a:prstGeom>
          <a:noFill/>
        </p:spPr>
        <p:txBody>
          <a:bodyPr wrap="square">
            <a:spAutoFit/>
          </a:bodyPr>
          <a:lstStyle/>
          <a:p>
            <a:pPr marL="457200" lvl="0" indent="-406400" algn="l" rtl="0">
              <a:lnSpc>
                <a:spcPct val="125000"/>
              </a:lnSpc>
              <a:spcBef>
                <a:spcPts val="0"/>
              </a:spcBef>
              <a:spcAft>
                <a:spcPts val="0"/>
              </a:spcAft>
              <a:buClr>
                <a:schemeClr val="tx2"/>
              </a:buClr>
              <a:buSzPts val="2800"/>
              <a:buFont typeface="DM Sans"/>
              <a:buChar char="❏"/>
            </a:pPr>
            <a:r>
              <a:rPr lang="en-US" sz="2400" b="1" dirty="0">
                <a:solidFill>
                  <a:schemeClr val="tx2"/>
                </a:solidFill>
                <a:latin typeface="DM Sans"/>
                <a:ea typeface="DM Sans"/>
                <a:cs typeface="DM Sans"/>
                <a:sym typeface="DM Sans"/>
              </a:rPr>
              <a:t>Geometric Framework: </a:t>
            </a:r>
            <a:r>
              <a:rPr lang="en-US" sz="2400" dirty="0">
                <a:solidFill>
                  <a:srgbClr val="F3F3F3"/>
                </a:solidFill>
                <a:latin typeface="DM Sans"/>
                <a:ea typeface="DM Sans"/>
                <a:cs typeface="DM Sans"/>
                <a:sym typeface="DM Sans"/>
              </a:rPr>
              <a:t>Hyperbolic space better captures hierarchical and scale-free structure but introduces added complexity that required careful theoretical grounding and adaptation.</a:t>
            </a:r>
          </a:p>
          <a:p>
            <a:pPr marL="457200" lvl="0" indent="-406400" algn="l" rtl="0">
              <a:lnSpc>
                <a:spcPct val="125000"/>
              </a:lnSpc>
              <a:spcBef>
                <a:spcPts val="0"/>
              </a:spcBef>
              <a:spcAft>
                <a:spcPts val="0"/>
              </a:spcAft>
              <a:buClr>
                <a:schemeClr val="tx2"/>
              </a:buClr>
              <a:buSzPts val="2800"/>
              <a:buFont typeface="DM Sans"/>
              <a:buChar char="❏"/>
            </a:pPr>
            <a:endParaRPr lang="en-US" sz="2400" dirty="0">
              <a:solidFill>
                <a:srgbClr val="F3F3F3"/>
              </a:solidFill>
              <a:latin typeface="DM Sans"/>
              <a:ea typeface="DM Sans"/>
              <a:cs typeface="DM Sans"/>
              <a:sym typeface="DM Sans"/>
            </a:endParaRPr>
          </a:p>
          <a:p>
            <a:pPr marL="457200" lvl="0" indent="-406400" algn="l" rtl="0">
              <a:lnSpc>
                <a:spcPct val="125000"/>
              </a:lnSpc>
              <a:spcBef>
                <a:spcPts val="0"/>
              </a:spcBef>
              <a:spcAft>
                <a:spcPts val="0"/>
              </a:spcAft>
              <a:buClr>
                <a:schemeClr val="tx2"/>
              </a:buClr>
              <a:buSzPts val="2800"/>
              <a:buFont typeface="DM Sans"/>
              <a:buChar char="❏"/>
            </a:pPr>
            <a:r>
              <a:rPr lang="en-US" sz="2400" b="1" dirty="0">
                <a:solidFill>
                  <a:schemeClr val="tx2"/>
                </a:solidFill>
                <a:latin typeface="DM Sans"/>
                <a:ea typeface="DM Sans"/>
                <a:cs typeface="DM Sans"/>
                <a:sym typeface="DM Sans"/>
              </a:rPr>
              <a:t>Anomaly Definition: </a:t>
            </a:r>
            <a:r>
              <a:rPr lang="en-US" sz="2400" dirty="0">
                <a:solidFill>
                  <a:srgbClr val="F3F3F3"/>
                </a:solidFill>
                <a:latin typeface="DM Sans"/>
                <a:ea typeface="DM Sans"/>
                <a:cs typeface="DM Sans"/>
                <a:sym typeface="DM Sans"/>
              </a:rPr>
              <a:t>Defining what constitutes "anomalous" citation behavior over time is nontrivial and requires domain knowledge + temporal reasoning.</a:t>
            </a:r>
          </a:p>
          <a:p>
            <a:pPr marL="457200" lvl="0" indent="-406400" algn="l" rtl="0">
              <a:lnSpc>
                <a:spcPct val="125000"/>
              </a:lnSpc>
              <a:spcBef>
                <a:spcPts val="0"/>
              </a:spcBef>
              <a:spcAft>
                <a:spcPts val="0"/>
              </a:spcAft>
              <a:buClr>
                <a:schemeClr val="tx2"/>
              </a:buClr>
              <a:buSzPts val="2800"/>
              <a:buFont typeface="DM Sans"/>
              <a:buChar char="❏"/>
            </a:pPr>
            <a:endParaRPr lang="en-US" sz="2400" dirty="0">
              <a:solidFill>
                <a:srgbClr val="F3F3F3"/>
              </a:solidFill>
              <a:latin typeface="DM Sans"/>
              <a:ea typeface="DM Sans"/>
              <a:cs typeface="DM Sans"/>
              <a:sym typeface="DM Sans"/>
            </a:endParaRPr>
          </a:p>
          <a:p>
            <a:pPr marL="457200" lvl="0" indent="-406400" algn="l" rtl="0">
              <a:lnSpc>
                <a:spcPct val="125000"/>
              </a:lnSpc>
              <a:spcBef>
                <a:spcPts val="0"/>
              </a:spcBef>
              <a:spcAft>
                <a:spcPts val="0"/>
              </a:spcAft>
              <a:buClr>
                <a:schemeClr val="tx2"/>
              </a:buClr>
              <a:buSzPts val="2800"/>
              <a:buFont typeface="DM Sans"/>
              <a:buChar char="❏"/>
            </a:pPr>
            <a:r>
              <a:rPr lang="en-US" sz="2400" b="1" dirty="0">
                <a:solidFill>
                  <a:schemeClr val="tx2"/>
                </a:solidFill>
                <a:latin typeface="DM Sans"/>
                <a:ea typeface="DM Sans"/>
                <a:cs typeface="DM Sans"/>
                <a:sym typeface="DM Sans"/>
              </a:rPr>
              <a:t>Robustness to Noise:</a:t>
            </a:r>
            <a:r>
              <a:rPr lang="en-US" sz="2400" b="1" dirty="0">
                <a:solidFill>
                  <a:srgbClr val="F3F3F3"/>
                </a:solidFill>
                <a:latin typeface="DM Sans"/>
                <a:ea typeface="DM Sans"/>
                <a:cs typeface="DM Sans"/>
                <a:sym typeface="DM Sans"/>
              </a:rPr>
              <a:t> </a:t>
            </a:r>
            <a:r>
              <a:rPr lang="en-US" sz="2400" dirty="0">
                <a:solidFill>
                  <a:srgbClr val="F3F3F3"/>
                </a:solidFill>
                <a:latin typeface="DM Sans"/>
                <a:ea typeface="DM Sans"/>
                <a:cs typeface="DM Sans"/>
                <a:sym typeface="DM Sans"/>
              </a:rPr>
              <a:t>Requires methods that avoid overfitting to short-term noise fluctuations in citation data.</a:t>
            </a:r>
          </a:p>
        </p:txBody>
      </p:sp>
    </p:spTree>
    <p:extLst>
      <p:ext uri="{BB962C8B-B14F-4D97-AF65-F5344CB8AC3E}">
        <p14:creationId xmlns:p14="http://schemas.microsoft.com/office/powerpoint/2010/main" val="3341028279"/>
      </p:ext>
    </p:extLst>
  </p:cSld>
  <p:clrMapOvr>
    <a:masterClrMapping/>
  </p:clrMapOvr>
  <mc:AlternateContent xmlns:mc="http://schemas.openxmlformats.org/markup-compatibility/2006" xmlns:p14="http://schemas.microsoft.com/office/powerpoint/2010/main">
    <mc:Choice Requires="p14">
      <p:transition spd="med" p14:dur="700" advTm="100">
        <p:fade/>
      </p:transition>
    </mc:Choice>
    <mc:Fallback xmlns="">
      <p:transition spd="med" advTm="1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F1636-6D03-FA5C-164B-555E9106D08E}"/>
            </a:ext>
          </a:extLst>
        </p:cNvPr>
        <p:cNvGrpSpPr/>
        <p:nvPr/>
      </p:nvGrpSpPr>
      <p:grpSpPr>
        <a:xfrm>
          <a:off x="0" y="0"/>
          <a:ext cx="0" cy="0"/>
          <a:chOff x="0" y="0"/>
          <a:chExt cx="0" cy="0"/>
        </a:xfrm>
      </p:grpSpPr>
      <p:pic>
        <p:nvPicPr>
          <p:cNvPr id="7" name="תמונה 6">
            <a:extLst>
              <a:ext uri="{FF2B5EF4-FFF2-40B4-BE49-F238E27FC236}">
                <a16:creationId xmlns:a16="http://schemas.microsoft.com/office/drawing/2014/main" id="{BF292442-8A6C-8ADC-D490-DA2BDDE51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514" y="0"/>
            <a:ext cx="23704725" cy="6858000"/>
          </a:xfrm>
          <a:prstGeom prst="rect">
            <a:avLst/>
          </a:prstGeom>
        </p:spPr>
      </p:pic>
      <p:sp>
        <p:nvSpPr>
          <p:cNvPr id="6" name="מלבן 5">
            <a:extLst>
              <a:ext uri="{FF2B5EF4-FFF2-40B4-BE49-F238E27FC236}">
                <a16:creationId xmlns:a16="http://schemas.microsoft.com/office/drawing/2014/main" id="{18232BAF-4238-28F4-B87D-CF7581C72BF5}"/>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5" name="אליפסה 4">
            <a:extLst>
              <a:ext uri="{FF2B5EF4-FFF2-40B4-BE49-F238E27FC236}">
                <a16:creationId xmlns:a16="http://schemas.microsoft.com/office/drawing/2014/main" id="{E220AE7E-0981-93E0-D787-4261D9EE5423}"/>
              </a:ext>
            </a:extLst>
          </p:cNvPr>
          <p:cNvSpPr/>
          <p:nvPr/>
        </p:nvSpPr>
        <p:spPr>
          <a:xfrm>
            <a:off x="425301" y="2330508"/>
            <a:ext cx="2232000" cy="2196981"/>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algn="ctr" rtl="0"/>
            <a:r>
              <a:rPr lang="en-US" b="1" dirty="0">
                <a:solidFill>
                  <a:schemeClr val="bg1"/>
                </a:solidFill>
              </a:rPr>
              <a:t>Design Challenges</a:t>
            </a:r>
          </a:p>
        </p:txBody>
      </p:sp>
      <p:sp>
        <p:nvSpPr>
          <p:cNvPr id="3" name="תיבת טקסט 2">
            <a:extLst>
              <a:ext uri="{FF2B5EF4-FFF2-40B4-BE49-F238E27FC236}">
                <a16:creationId xmlns:a16="http://schemas.microsoft.com/office/drawing/2014/main" id="{79282C09-A24D-C261-0139-85CDDE0E70F6}"/>
              </a:ext>
            </a:extLst>
          </p:cNvPr>
          <p:cNvSpPr txBox="1"/>
          <p:nvPr/>
        </p:nvSpPr>
        <p:spPr>
          <a:xfrm>
            <a:off x="3228163" y="436095"/>
            <a:ext cx="7717422" cy="6066469"/>
          </a:xfrm>
          <a:prstGeom prst="rect">
            <a:avLst/>
          </a:prstGeom>
          <a:noFill/>
        </p:spPr>
        <p:txBody>
          <a:bodyPr wrap="square">
            <a:spAutoFit/>
          </a:bodyPr>
          <a:lstStyle/>
          <a:p>
            <a:pPr marL="457200" lvl="0" indent="-406400" algn="l" rtl="0">
              <a:lnSpc>
                <a:spcPct val="125000"/>
              </a:lnSpc>
              <a:spcBef>
                <a:spcPts val="0"/>
              </a:spcBef>
              <a:spcAft>
                <a:spcPts val="0"/>
              </a:spcAft>
              <a:buClr>
                <a:schemeClr val="tx2"/>
              </a:buClr>
              <a:buSzPts val="2800"/>
              <a:buFont typeface="DM Sans"/>
              <a:buChar char="❏"/>
            </a:pPr>
            <a:r>
              <a:rPr lang="en-US" sz="2400" b="1" dirty="0">
                <a:solidFill>
                  <a:schemeClr val="tx2"/>
                </a:solidFill>
                <a:latin typeface="DM Sans"/>
                <a:ea typeface="DM Sans"/>
                <a:cs typeface="DM Sans"/>
                <a:sym typeface="DM Sans"/>
              </a:rPr>
              <a:t>Geometric Framework: </a:t>
            </a:r>
            <a:r>
              <a:rPr lang="en-US" sz="2400" dirty="0">
                <a:solidFill>
                  <a:srgbClr val="F3F3F3"/>
                </a:solidFill>
                <a:latin typeface="DM Sans"/>
                <a:ea typeface="DM Sans"/>
                <a:cs typeface="DM Sans"/>
                <a:sym typeface="DM Sans"/>
              </a:rPr>
              <a:t>Hyperbolic space better captures hierarchical and scale-free structure but introduces added complexity that required careful theoretical grounding and adaptation.</a:t>
            </a:r>
          </a:p>
          <a:p>
            <a:pPr marL="457200" lvl="0" indent="-406400" algn="l" rtl="0">
              <a:lnSpc>
                <a:spcPct val="125000"/>
              </a:lnSpc>
              <a:spcBef>
                <a:spcPts val="0"/>
              </a:spcBef>
              <a:spcAft>
                <a:spcPts val="0"/>
              </a:spcAft>
              <a:buClr>
                <a:schemeClr val="tx2"/>
              </a:buClr>
              <a:buSzPts val="2800"/>
              <a:buFont typeface="DM Sans"/>
              <a:buChar char="❏"/>
            </a:pPr>
            <a:endParaRPr lang="en-US" sz="2400" dirty="0">
              <a:solidFill>
                <a:srgbClr val="F3F3F3"/>
              </a:solidFill>
              <a:latin typeface="DM Sans"/>
              <a:ea typeface="DM Sans"/>
              <a:cs typeface="DM Sans"/>
              <a:sym typeface="DM Sans"/>
            </a:endParaRPr>
          </a:p>
          <a:p>
            <a:pPr marL="457200" lvl="0" indent="-406400" algn="l" rtl="0">
              <a:lnSpc>
                <a:spcPct val="125000"/>
              </a:lnSpc>
              <a:spcBef>
                <a:spcPts val="0"/>
              </a:spcBef>
              <a:spcAft>
                <a:spcPts val="0"/>
              </a:spcAft>
              <a:buClr>
                <a:schemeClr val="tx2"/>
              </a:buClr>
              <a:buSzPts val="2800"/>
              <a:buFont typeface="DM Sans"/>
              <a:buChar char="❏"/>
            </a:pPr>
            <a:r>
              <a:rPr lang="en-US" sz="2400" b="1" dirty="0">
                <a:solidFill>
                  <a:schemeClr val="tx2"/>
                </a:solidFill>
                <a:latin typeface="DM Sans"/>
                <a:ea typeface="DM Sans"/>
                <a:cs typeface="DM Sans"/>
                <a:sym typeface="DM Sans"/>
              </a:rPr>
              <a:t>Anomaly Definition: </a:t>
            </a:r>
            <a:r>
              <a:rPr lang="en-US" sz="2400" dirty="0">
                <a:solidFill>
                  <a:srgbClr val="F3F3F3"/>
                </a:solidFill>
                <a:latin typeface="DM Sans"/>
                <a:ea typeface="DM Sans"/>
                <a:cs typeface="DM Sans"/>
                <a:sym typeface="DM Sans"/>
              </a:rPr>
              <a:t>Defining what constitutes "anomalous" citation behavior over time is nontrivial and requires domain knowledge + temporal reasoning.</a:t>
            </a:r>
          </a:p>
          <a:p>
            <a:pPr marL="457200" lvl="0" indent="-406400" algn="l" rtl="0">
              <a:lnSpc>
                <a:spcPct val="125000"/>
              </a:lnSpc>
              <a:spcBef>
                <a:spcPts val="0"/>
              </a:spcBef>
              <a:spcAft>
                <a:spcPts val="0"/>
              </a:spcAft>
              <a:buClr>
                <a:schemeClr val="tx2"/>
              </a:buClr>
              <a:buSzPts val="2800"/>
              <a:buFont typeface="DM Sans"/>
              <a:buChar char="❏"/>
            </a:pPr>
            <a:endParaRPr lang="en-US" sz="2400" dirty="0">
              <a:solidFill>
                <a:srgbClr val="F3F3F3"/>
              </a:solidFill>
              <a:latin typeface="DM Sans"/>
              <a:ea typeface="DM Sans"/>
              <a:cs typeface="DM Sans"/>
              <a:sym typeface="DM Sans"/>
            </a:endParaRPr>
          </a:p>
          <a:p>
            <a:pPr marL="457200" lvl="0" indent="-406400" algn="l" rtl="0">
              <a:lnSpc>
                <a:spcPct val="125000"/>
              </a:lnSpc>
              <a:spcBef>
                <a:spcPts val="0"/>
              </a:spcBef>
              <a:spcAft>
                <a:spcPts val="0"/>
              </a:spcAft>
              <a:buClr>
                <a:schemeClr val="tx2"/>
              </a:buClr>
              <a:buSzPts val="2800"/>
              <a:buFont typeface="DM Sans"/>
              <a:buChar char="❏"/>
            </a:pPr>
            <a:r>
              <a:rPr lang="en-US" sz="2400" b="1" dirty="0">
                <a:solidFill>
                  <a:schemeClr val="tx2"/>
                </a:solidFill>
                <a:latin typeface="DM Sans"/>
                <a:ea typeface="DM Sans"/>
                <a:cs typeface="DM Sans"/>
                <a:sym typeface="DM Sans"/>
              </a:rPr>
              <a:t>Robustness to Noise:</a:t>
            </a:r>
            <a:r>
              <a:rPr lang="en-US" sz="2400" b="1" dirty="0">
                <a:solidFill>
                  <a:srgbClr val="F3F3F3"/>
                </a:solidFill>
                <a:latin typeface="DM Sans"/>
                <a:ea typeface="DM Sans"/>
                <a:cs typeface="DM Sans"/>
                <a:sym typeface="DM Sans"/>
              </a:rPr>
              <a:t> </a:t>
            </a:r>
            <a:r>
              <a:rPr lang="en-US" sz="2400" dirty="0">
                <a:solidFill>
                  <a:srgbClr val="F3F3F3"/>
                </a:solidFill>
                <a:latin typeface="DM Sans"/>
                <a:ea typeface="DM Sans"/>
                <a:cs typeface="DM Sans"/>
                <a:sym typeface="DM Sans"/>
              </a:rPr>
              <a:t>Requires methods that avoid overfitting to short-term noise fluctuations in citation data.</a:t>
            </a:r>
          </a:p>
        </p:txBody>
      </p:sp>
      <p:sp>
        <p:nvSpPr>
          <p:cNvPr id="2" name="Google Shape;295;p51">
            <a:extLst>
              <a:ext uri="{FF2B5EF4-FFF2-40B4-BE49-F238E27FC236}">
                <a16:creationId xmlns:a16="http://schemas.microsoft.com/office/drawing/2014/main" id="{5226C0C9-1449-BC81-C410-756E762E30A9}"/>
              </a:ext>
            </a:extLst>
          </p:cNvPr>
          <p:cNvSpPr/>
          <p:nvPr/>
        </p:nvSpPr>
        <p:spPr>
          <a:xfrm rot="16200000">
            <a:off x="11371716" y="6037105"/>
            <a:ext cx="797163" cy="843406"/>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1"/>
          </a:solidFill>
          <a:ln>
            <a:noFill/>
          </a:ln>
        </p:spPr>
        <p:txBody>
          <a:bodyPr spcFirstLastPara="1" vert="vert" wrap="square" lIns="91425" tIns="91425" rIns="91425" bIns="91425" anchor="b" anchorCtr="1">
            <a:noAutofit/>
          </a:bodyPr>
          <a:lstStyle/>
          <a:p>
            <a:pPr marL="0" lvl="0" indent="0" algn="l" rtl="0">
              <a:spcBef>
                <a:spcPts val="0"/>
              </a:spcBef>
              <a:spcAft>
                <a:spcPts val="0"/>
              </a:spcAft>
              <a:buNone/>
            </a:pPr>
            <a:r>
              <a:rPr lang="en-US" sz="2400" dirty="0"/>
              <a:t>17</a:t>
            </a:r>
            <a:endParaRPr sz="2800" dirty="0"/>
          </a:p>
        </p:txBody>
      </p:sp>
    </p:spTree>
    <p:extLst>
      <p:ext uri="{BB962C8B-B14F-4D97-AF65-F5344CB8AC3E}">
        <p14:creationId xmlns:p14="http://schemas.microsoft.com/office/powerpoint/2010/main" val="3530653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7DFD9-B3FD-82A2-5AF9-2508F661DFBA}"/>
            </a:ext>
          </a:extLst>
        </p:cNvPr>
        <p:cNvGrpSpPr/>
        <p:nvPr/>
      </p:nvGrpSpPr>
      <p:grpSpPr>
        <a:xfrm>
          <a:off x="0" y="0"/>
          <a:ext cx="0" cy="0"/>
          <a:chOff x="0" y="0"/>
          <a:chExt cx="0" cy="0"/>
        </a:xfrm>
      </p:grpSpPr>
      <p:pic>
        <p:nvPicPr>
          <p:cNvPr id="16" name="תמונה 15">
            <a:extLst>
              <a:ext uri="{FF2B5EF4-FFF2-40B4-BE49-F238E27FC236}">
                <a16:creationId xmlns:a16="http://schemas.microsoft.com/office/drawing/2014/main" id="{5B807F7F-9994-AFB6-CB14-7901B8D4E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7"/>
            <a:ext cx="21887542" cy="6856781"/>
          </a:xfrm>
          <a:prstGeom prst="rect">
            <a:avLst/>
          </a:prstGeom>
        </p:spPr>
      </p:pic>
      <p:sp>
        <p:nvSpPr>
          <p:cNvPr id="4" name="מלבן 3">
            <a:extLst>
              <a:ext uri="{FF2B5EF4-FFF2-40B4-BE49-F238E27FC236}">
                <a16:creationId xmlns:a16="http://schemas.microsoft.com/office/drawing/2014/main" id="{67FA2FBC-9C84-C145-2238-728EC9ED4EF1}"/>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5" name="אליפסה 4">
            <a:extLst>
              <a:ext uri="{FF2B5EF4-FFF2-40B4-BE49-F238E27FC236}">
                <a16:creationId xmlns:a16="http://schemas.microsoft.com/office/drawing/2014/main" id="{27BF919F-A605-5D75-69AC-7914BC5CFFBF}"/>
              </a:ext>
            </a:extLst>
          </p:cNvPr>
          <p:cNvSpPr/>
          <p:nvPr/>
        </p:nvSpPr>
        <p:spPr>
          <a:xfrm>
            <a:off x="4296000" y="1617641"/>
            <a:ext cx="3743100" cy="3600000"/>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a:ea typeface="+mn-ea"/>
                <a:cs typeface="+mn-cs"/>
              </a:rPr>
              <a:t>Technical Architecture</a:t>
            </a:r>
          </a:p>
        </p:txBody>
      </p:sp>
      <p:graphicFrame>
        <p:nvGraphicFramePr>
          <p:cNvPr id="7" name="Google Shape;247;g36b49fcc807_0_951">
            <a:extLst>
              <a:ext uri="{FF2B5EF4-FFF2-40B4-BE49-F238E27FC236}">
                <a16:creationId xmlns:a16="http://schemas.microsoft.com/office/drawing/2014/main" id="{E00767C1-725C-9D54-27FC-1AE09E01F80B}"/>
              </a:ext>
            </a:extLst>
          </p:cNvPr>
          <p:cNvGraphicFramePr/>
          <p:nvPr>
            <p:extLst>
              <p:ext uri="{D42A27DB-BD31-4B8C-83A1-F6EECF244321}">
                <p14:modId xmlns:p14="http://schemas.microsoft.com/office/powerpoint/2010/main" val="2996377061"/>
              </p:ext>
            </p:extLst>
          </p:nvPr>
        </p:nvGraphicFramePr>
        <p:xfrm>
          <a:off x="1079551" y="7214735"/>
          <a:ext cx="10700554" cy="4161908"/>
        </p:xfrm>
        <a:graphic>
          <a:graphicData uri="http://schemas.openxmlformats.org/drawingml/2006/table">
            <a:tbl>
              <a:tblPr>
                <a:tableStyleId>{2D5ABB26-0587-4C30-8999-92F81FD0307C}</a:tableStyleId>
              </a:tblPr>
              <a:tblGrid>
                <a:gridCol w="3432976">
                  <a:extLst>
                    <a:ext uri="{9D8B030D-6E8A-4147-A177-3AD203B41FA5}">
                      <a16:colId xmlns:a16="http://schemas.microsoft.com/office/drawing/2014/main" val="20000"/>
                    </a:ext>
                  </a:extLst>
                </a:gridCol>
                <a:gridCol w="3968478">
                  <a:extLst>
                    <a:ext uri="{9D8B030D-6E8A-4147-A177-3AD203B41FA5}">
                      <a16:colId xmlns:a16="http://schemas.microsoft.com/office/drawing/2014/main" val="20001"/>
                    </a:ext>
                  </a:extLst>
                </a:gridCol>
                <a:gridCol w="3299100">
                  <a:extLst>
                    <a:ext uri="{9D8B030D-6E8A-4147-A177-3AD203B41FA5}">
                      <a16:colId xmlns:a16="http://schemas.microsoft.com/office/drawing/2014/main" val="20002"/>
                    </a:ext>
                  </a:extLst>
                </a:gridCol>
              </a:tblGrid>
              <a:tr h="448852">
                <a:tc>
                  <a:txBody>
                    <a:bodyPr/>
                    <a:lstStyle/>
                    <a:p>
                      <a:pPr marL="0" lvl="0" indent="0" algn="ctr" rtl="0">
                        <a:lnSpc>
                          <a:spcPct val="150000"/>
                        </a:lnSpc>
                        <a:spcBef>
                          <a:spcPts val="0"/>
                        </a:spcBef>
                        <a:spcAft>
                          <a:spcPts val="0"/>
                        </a:spcAft>
                        <a:buClr>
                          <a:schemeClr val="dk1"/>
                        </a:buClr>
                        <a:buSzPts val="1100"/>
                        <a:buFont typeface="Arial"/>
                        <a:buNone/>
                      </a:pPr>
                      <a:r>
                        <a:rPr lang="en-US" sz="2300" b="1" dirty="0">
                          <a:solidFill>
                            <a:schemeClr val="tx2"/>
                          </a:solidFill>
                          <a:effectLst/>
                        </a:rPr>
                        <a:t>Language</a:t>
                      </a:r>
                      <a:endParaRPr sz="2300" b="1" dirty="0">
                        <a:solidFill>
                          <a:schemeClr val="tx2"/>
                        </a:solidFill>
                        <a:effectLst/>
                      </a:endParaRPr>
                    </a:p>
                  </a:txBody>
                  <a:tcPr marL="0" marR="0" marT="0" marB="0"/>
                </a:tc>
                <a:tc>
                  <a:txBody>
                    <a:bodyPr/>
                    <a:lstStyle/>
                    <a:p>
                      <a:pPr marL="0" lvl="0" indent="0" algn="ctr" rtl="0">
                        <a:lnSpc>
                          <a:spcPct val="150000"/>
                        </a:lnSpc>
                        <a:spcBef>
                          <a:spcPts val="0"/>
                        </a:spcBef>
                        <a:spcAft>
                          <a:spcPts val="0"/>
                        </a:spcAft>
                        <a:buNone/>
                      </a:pPr>
                      <a:r>
                        <a:rPr lang="en-US" sz="2300" b="1" dirty="0">
                          <a:solidFill>
                            <a:schemeClr val="tx2"/>
                          </a:solidFill>
                          <a:effectLst/>
                        </a:rPr>
                        <a:t>Core Libraries</a:t>
                      </a:r>
                      <a:endParaRPr sz="2300" b="1" dirty="0">
                        <a:solidFill>
                          <a:schemeClr val="tx2"/>
                        </a:solidFill>
                        <a:effectLst/>
                      </a:endParaRPr>
                    </a:p>
                  </a:txBody>
                  <a:tcPr marL="0" marR="0" marT="0" marB="0"/>
                </a:tc>
                <a:tc>
                  <a:txBody>
                    <a:bodyPr/>
                    <a:lstStyle/>
                    <a:p>
                      <a:pPr marL="0" lvl="0" indent="0" algn="ctr" rtl="0">
                        <a:lnSpc>
                          <a:spcPct val="150000"/>
                        </a:lnSpc>
                        <a:spcBef>
                          <a:spcPts val="0"/>
                        </a:spcBef>
                        <a:spcAft>
                          <a:spcPts val="0"/>
                        </a:spcAft>
                        <a:buNone/>
                      </a:pPr>
                      <a:r>
                        <a:rPr lang="en-US" sz="2300" b="1" dirty="0">
                          <a:solidFill>
                            <a:schemeClr val="tx2"/>
                          </a:solidFill>
                          <a:effectLst/>
                        </a:rPr>
                        <a:t>Hyperbolic Operations</a:t>
                      </a:r>
                      <a:endParaRPr sz="2300" b="1" dirty="0">
                        <a:solidFill>
                          <a:schemeClr val="tx2"/>
                        </a:solidFill>
                        <a:effectLst/>
                      </a:endParaRPr>
                    </a:p>
                  </a:txBody>
                  <a:tcPr marL="0" marR="0" marT="0" marB="0"/>
                </a:tc>
                <a:extLst>
                  <a:ext uri="{0D108BD9-81ED-4DB2-BD59-A6C34878D82A}">
                    <a16:rowId xmlns:a16="http://schemas.microsoft.com/office/drawing/2014/main" val="10000"/>
                  </a:ext>
                </a:extLst>
              </a:tr>
              <a:tr h="1746632">
                <a:tc>
                  <a:txBody>
                    <a:bodyPr/>
                    <a:lstStyle/>
                    <a:p>
                      <a:pPr marL="0" lvl="0" indent="0" algn="ctr" rtl="0">
                        <a:lnSpc>
                          <a:spcPct val="150000"/>
                        </a:lnSpc>
                        <a:spcBef>
                          <a:spcPts val="0"/>
                        </a:spcBef>
                        <a:spcAft>
                          <a:spcPts val="0"/>
                        </a:spcAft>
                        <a:buNone/>
                      </a:pPr>
                      <a:r>
                        <a:rPr lang="en-US" sz="1900" dirty="0">
                          <a:solidFill>
                            <a:schemeClr val="bg1"/>
                          </a:solidFill>
                          <a:effectLst/>
                          <a:sym typeface="DM Sans"/>
                        </a:rPr>
                        <a:t>Python</a:t>
                      </a:r>
                      <a:endParaRPr sz="1900" dirty="0">
                        <a:solidFill>
                          <a:schemeClr val="bg1"/>
                        </a:solidFill>
                        <a:effectLst/>
                      </a:endParaRPr>
                    </a:p>
                    <a:p>
                      <a:pPr marL="0" lvl="0" indent="0" algn="ctr" rtl="0">
                        <a:lnSpc>
                          <a:spcPct val="150000"/>
                        </a:lnSpc>
                        <a:spcBef>
                          <a:spcPts val="0"/>
                        </a:spcBef>
                        <a:spcAft>
                          <a:spcPts val="0"/>
                        </a:spcAft>
                        <a:buNone/>
                      </a:pPr>
                      <a:endParaRPr sz="2300" dirty="0">
                        <a:solidFill>
                          <a:schemeClr val="bg1"/>
                        </a:solidFill>
                        <a:effectLst/>
                      </a:endParaRPr>
                    </a:p>
                  </a:txBody>
                  <a:tcPr marL="0" marR="0" marT="0" marB="0"/>
                </a:tc>
                <a:tc>
                  <a:txBody>
                    <a:bodyPr/>
                    <a:lstStyle/>
                    <a:p>
                      <a:pPr marL="0" lvl="0" indent="0" algn="ctr" rtl="0">
                        <a:lnSpc>
                          <a:spcPct val="150000"/>
                        </a:lnSpc>
                        <a:spcBef>
                          <a:spcPts val="0"/>
                        </a:spcBef>
                        <a:spcAft>
                          <a:spcPts val="0"/>
                        </a:spcAft>
                        <a:buNone/>
                      </a:pPr>
                      <a:r>
                        <a:rPr lang="en-US" sz="1900" dirty="0" err="1">
                          <a:solidFill>
                            <a:schemeClr val="bg1"/>
                          </a:solidFill>
                          <a:effectLst/>
                          <a:sym typeface="DM Sans"/>
                        </a:rPr>
                        <a:t>PyTorch</a:t>
                      </a:r>
                      <a:r>
                        <a:rPr lang="en-US" sz="1900" dirty="0">
                          <a:solidFill>
                            <a:schemeClr val="bg1"/>
                          </a:solidFill>
                          <a:effectLst/>
                          <a:sym typeface="DM Sans"/>
                        </a:rPr>
                        <a:t>, </a:t>
                      </a:r>
                      <a:r>
                        <a:rPr lang="en-US" sz="1900" dirty="0" err="1">
                          <a:solidFill>
                            <a:schemeClr val="bg1"/>
                          </a:solidFill>
                          <a:effectLst/>
                          <a:sym typeface="DM Sans"/>
                        </a:rPr>
                        <a:t>torchdiffeq</a:t>
                      </a:r>
                      <a:r>
                        <a:rPr lang="en-US" sz="1900" dirty="0">
                          <a:solidFill>
                            <a:schemeClr val="bg1"/>
                          </a:solidFill>
                          <a:effectLst/>
                          <a:sym typeface="DM Sans"/>
                        </a:rPr>
                        <a:t>, </a:t>
                      </a:r>
                      <a:r>
                        <a:rPr lang="en-US" sz="1900" dirty="0" err="1">
                          <a:solidFill>
                            <a:schemeClr val="bg1"/>
                          </a:solidFill>
                          <a:effectLst/>
                          <a:sym typeface="DM Sans"/>
                        </a:rPr>
                        <a:t>NetworkX</a:t>
                      </a:r>
                      <a:endParaRPr sz="1900" dirty="0">
                        <a:solidFill>
                          <a:schemeClr val="bg1"/>
                        </a:solidFill>
                        <a:effectLst/>
                      </a:endParaRPr>
                    </a:p>
                  </a:txBody>
                  <a:tcPr marL="0" marR="0" marT="0" marB="0"/>
                </a:tc>
                <a:tc>
                  <a:txBody>
                    <a:bodyPr/>
                    <a:lstStyle/>
                    <a:p>
                      <a:pPr marL="0" lvl="0" indent="0" algn="ctr" rtl="0">
                        <a:lnSpc>
                          <a:spcPct val="150000"/>
                        </a:lnSpc>
                        <a:spcBef>
                          <a:spcPts val="0"/>
                        </a:spcBef>
                        <a:spcAft>
                          <a:spcPts val="0"/>
                        </a:spcAft>
                        <a:buNone/>
                      </a:pPr>
                      <a:r>
                        <a:rPr lang="en-US" sz="1900" dirty="0" err="1">
                          <a:solidFill>
                            <a:schemeClr val="bg1"/>
                          </a:solidFill>
                          <a:effectLst/>
                          <a:sym typeface="DM Sans"/>
                        </a:rPr>
                        <a:t>Geoopt</a:t>
                      </a:r>
                      <a:endParaRPr sz="1900" dirty="0">
                        <a:solidFill>
                          <a:schemeClr val="bg1"/>
                        </a:solidFill>
                        <a:effectLst/>
                      </a:endParaRPr>
                    </a:p>
                  </a:txBody>
                  <a:tcPr marL="0" marR="0" marT="0" marB="0"/>
                </a:tc>
                <a:extLst>
                  <a:ext uri="{0D108BD9-81ED-4DB2-BD59-A6C34878D82A}">
                    <a16:rowId xmlns:a16="http://schemas.microsoft.com/office/drawing/2014/main" val="10001"/>
                  </a:ext>
                </a:extLst>
              </a:tr>
              <a:tr h="410602">
                <a:tc>
                  <a:txBody>
                    <a:bodyPr/>
                    <a:lstStyle/>
                    <a:p>
                      <a:pPr marL="0" lvl="0" indent="0" algn="ctr" rtl="0">
                        <a:lnSpc>
                          <a:spcPct val="150000"/>
                        </a:lnSpc>
                        <a:spcBef>
                          <a:spcPts val="0"/>
                        </a:spcBef>
                        <a:spcAft>
                          <a:spcPts val="0"/>
                        </a:spcAft>
                        <a:buNone/>
                      </a:pPr>
                      <a:r>
                        <a:rPr lang="en-US" sz="2300" b="1" dirty="0">
                          <a:solidFill>
                            <a:schemeClr val="tx2"/>
                          </a:solidFill>
                          <a:effectLst/>
                        </a:rPr>
                        <a:t>Anomaly Detection</a:t>
                      </a:r>
                      <a:endParaRPr sz="2300" b="1" dirty="0">
                        <a:solidFill>
                          <a:schemeClr val="tx2"/>
                        </a:solidFill>
                        <a:effectLst/>
                      </a:endParaRPr>
                    </a:p>
                  </a:txBody>
                  <a:tcPr marL="0" marR="0" marT="0" marB="0"/>
                </a:tc>
                <a:tc>
                  <a:txBody>
                    <a:bodyPr/>
                    <a:lstStyle/>
                    <a:p>
                      <a:pPr marL="0" lvl="0" indent="0" algn="ctr" rtl="0">
                        <a:lnSpc>
                          <a:spcPct val="150000"/>
                        </a:lnSpc>
                        <a:spcBef>
                          <a:spcPts val="0"/>
                        </a:spcBef>
                        <a:spcAft>
                          <a:spcPts val="0"/>
                        </a:spcAft>
                        <a:buNone/>
                      </a:pPr>
                      <a:r>
                        <a:rPr lang="en-US" sz="2300" b="1" dirty="0">
                          <a:solidFill>
                            <a:schemeClr val="tx2"/>
                          </a:solidFill>
                          <a:effectLst/>
                        </a:rPr>
                        <a:t>Environment</a:t>
                      </a:r>
                      <a:endParaRPr sz="2300" b="1" dirty="0">
                        <a:solidFill>
                          <a:schemeClr val="tx2"/>
                        </a:solidFill>
                        <a:effectLst/>
                      </a:endParaRPr>
                    </a:p>
                  </a:txBody>
                  <a:tcPr marL="0" marR="0" marT="0" marB="0"/>
                </a:tc>
                <a:tc>
                  <a:txBody>
                    <a:bodyPr/>
                    <a:lstStyle/>
                    <a:p>
                      <a:pPr marL="0" lvl="0" indent="0" algn="ctr" rtl="0">
                        <a:lnSpc>
                          <a:spcPct val="150000"/>
                        </a:lnSpc>
                        <a:spcBef>
                          <a:spcPts val="0"/>
                        </a:spcBef>
                        <a:spcAft>
                          <a:spcPts val="0"/>
                        </a:spcAft>
                        <a:buNone/>
                      </a:pPr>
                      <a:r>
                        <a:rPr lang="en-US" sz="2300" b="1" dirty="0">
                          <a:solidFill>
                            <a:schemeClr val="tx2"/>
                          </a:solidFill>
                          <a:effectLst/>
                        </a:rPr>
                        <a:t>Dataset </a:t>
                      </a:r>
                      <a:endParaRPr sz="2300" b="1" dirty="0">
                        <a:solidFill>
                          <a:schemeClr val="tx2"/>
                        </a:solidFill>
                        <a:effectLst/>
                      </a:endParaRPr>
                    </a:p>
                  </a:txBody>
                  <a:tcPr marL="0" marR="0" marT="0" marB="0"/>
                </a:tc>
                <a:extLst>
                  <a:ext uri="{0D108BD9-81ED-4DB2-BD59-A6C34878D82A}">
                    <a16:rowId xmlns:a16="http://schemas.microsoft.com/office/drawing/2014/main" val="10002"/>
                  </a:ext>
                </a:extLst>
              </a:tr>
              <a:tr h="1493636">
                <a:tc>
                  <a:txBody>
                    <a:bodyPr/>
                    <a:lstStyle/>
                    <a:p>
                      <a:pPr marL="0" lvl="0" indent="0" algn="ctr" rtl="0">
                        <a:lnSpc>
                          <a:spcPct val="150000"/>
                        </a:lnSpc>
                        <a:spcBef>
                          <a:spcPts val="0"/>
                        </a:spcBef>
                        <a:spcAft>
                          <a:spcPts val="0"/>
                        </a:spcAft>
                        <a:buNone/>
                      </a:pPr>
                      <a:r>
                        <a:rPr lang="en-US" sz="1900" dirty="0">
                          <a:solidFill>
                            <a:schemeClr val="bg1"/>
                          </a:solidFill>
                          <a:effectLst/>
                          <a:sym typeface="DM Sans"/>
                        </a:rPr>
                        <a:t>Isolation Forest (scikit-learn)</a:t>
                      </a:r>
                      <a:endParaRPr lang="en-US" sz="1900" dirty="0">
                        <a:solidFill>
                          <a:schemeClr val="bg1"/>
                        </a:solidFill>
                        <a:effectLst/>
                      </a:endParaRPr>
                    </a:p>
                    <a:p>
                      <a:pPr marL="0" lvl="0" indent="0" algn="ctr" rtl="0">
                        <a:lnSpc>
                          <a:spcPct val="150000"/>
                        </a:lnSpc>
                        <a:spcBef>
                          <a:spcPts val="0"/>
                        </a:spcBef>
                        <a:spcAft>
                          <a:spcPts val="0"/>
                        </a:spcAft>
                        <a:buNone/>
                      </a:pPr>
                      <a:endParaRPr sz="1900" dirty="0">
                        <a:solidFill>
                          <a:schemeClr val="bg1"/>
                        </a:solidFill>
                        <a:effectLst/>
                      </a:endParaRPr>
                    </a:p>
                  </a:txBody>
                  <a:tcPr marL="0" marR="0" marT="0" marB="0"/>
                </a:tc>
                <a:tc>
                  <a:txBody>
                    <a:bodyPr/>
                    <a:lstStyle/>
                    <a:p>
                      <a:pPr marL="0" lvl="0" indent="0" algn="ctr" rtl="0">
                        <a:lnSpc>
                          <a:spcPct val="150000"/>
                        </a:lnSpc>
                        <a:spcBef>
                          <a:spcPts val="0"/>
                        </a:spcBef>
                        <a:spcAft>
                          <a:spcPts val="0"/>
                        </a:spcAft>
                        <a:buNone/>
                      </a:pPr>
                      <a:r>
                        <a:rPr lang="en-US" sz="1900" dirty="0">
                          <a:solidFill>
                            <a:schemeClr val="bg1"/>
                          </a:solidFill>
                          <a:effectLst/>
                        </a:rPr>
                        <a:t>Google </a:t>
                      </a:r>
                      <a:r>
                        <a:rPr lang="en-US" sz="1900" dirty="0" err="1">
                          <a:solidFill>
                            <a:schemeClr val="bg1"/>
                          </a:solidFill>
                          <a:effectLst/>
                        </a:rPr>
                        <a:t>Colab</a:t>
                      </a:r>
                      <a:r>
                        <a:rPr lang="en-US" sz="1900" dirty="0">
                          <a:solidFill>
                            <a:schemeClr val="bg1"/>
                          </a:solidFill>
                          <a:effectLst/>
                        </a:rPr>
                        <a:t> Pro</a:t>
                      </a:r>
                      <a:endParaRPr sz="1900" dirty="0">
                        <a:solidFill>
                          <a:schemeClr val="bg1"/>
                        </a:solidFill>
                        <a:effectLst/>
                      </a:endParaRPr>
                    </a:p>
                  </a:txBody>
                  <a:tcPr marL="0" marR="0" marT="0" marB="0"/>
                </a:tc>
                <a:tc>
                  <a:txBody>
                    <a:bodyPr/>
                    <a:lstStyle/>
                    <a:p>
                      <a:pPr marL="0" lvl="0" indent="0" algn="ctr" rtl="0">
                        <a:lnSpc>
                          <a:spcPct val="150000"/>
                        </a:lnSpc>
                        <a:spcBef>
                          <a:spcPts val="0"/>
                        </a:spcBef>
                        <a:spcAft>
                          <a:spcPts val="0"/>
                        </a:spcAft>
                        <a:buNone/>
                      </a:pPr>
                      <a:r>
                        <a:rPr lang="en-US" sz="1900" dirty="0" err="1">
                          <a:solidFill>
                            <a:schemeClr val="bg1"/>
                          </a:solidFill>
                          <a:effectLst/>
                        </a:rPr>
                        <a:t>OpenAlex</a:t>
                      </a:r>
                      <a:endParaRPr sz="1900" dirty="0">
                        <a:solidFill>
                          <a:schemeClr val="bg1"/>
                        </a:solidFill>
                        <a:effectLst/>
                      </a:endParaRPr>
                    </a:p>
                  </a:txBody>
                  <a:tcPr marL="0" marR="0" marT="0" marB="0"/>
                </a:tc>
                <a:extLst>
                  <a:ext uri="{0D108BD9-81ED-4DB2-BD59-A6C34878D82A}">
                    <a16:rowId xmlns:a16="http://schemas.microsoft.com/office/drawing/2014/main" val="10003"/>
                  </a:ext>
                </a:extLst>
              </a:tr>
            </a:tbl>
          </a:graphicData>
        </a:graphic>
      </p:graphicFrame>
      <p:pic>
        <p:nvPicPr>
          <p:cNvPr id="8" name="Google Shape;248;g36b49fcc807_0_951">
            <a:extLst>
              <a:ext uri="{FF2B5EF4-FFF2-40B4-BE49-F238E27FC236}">
                <a16:creationId xmlns:a16="http://schemas.microsoft.com/office/drawing/2014/main" id="{A58857B3-C188-CBC7-47F6-62EE76A4622C}"/>
              </a:ext>
            </a:extLst>
          </p:cNvPr>
          <p:cNvPicPr preferRelativeResize="0"/>
          <p:nvPr/>
        </p:nvPicPr>
        <p:blipFill>
          <a:blip r:embed="rId4">
            <a:alphaModFix/>
          </a:blip>
          <a:stretch>
            <a:fillRect/>
          </a:stretch>
        </p:blipFill>
        <p:spPr>
          <a:xfrm>
            <a:off x="2361142" y="8305477"/>
            <a:ext cx="806380" cy="806380"/>
          </a:xfrm>
          <a:prstGeom prst="rect">
            <a:avLst/>
          </a:prstGeom>
          <a:noFill/>
          <a:ln>
            <a:noFill/>
          </a:ln>
        </p:spPr>
      </p:pic>
      <p:pic>
        <p:nvPicPr>
          <p:cNvPr id="9" name="Google Shape;249;g36b49fcc807_0_951">
            <a:extLst>
              <a:ext uri="{FF2B5EF4-FFF2-40B4-BE49-F238E27FC236}">
                <a16:creationId xmlns:a16="http://schemas.microsoft.com/office/drawing/2014/main" id="{077C0E17-DB34-9654-3336-8C091393C08A}"/>
              </a:ext>
            </a:extLst>
          </p:cNvPr>
          <p:cNvPicPr preferRelativeResize="0"/>
          <p:nvPr/>
        </p:nvPicPr>
        <p:blipFill>
          <a:blip r:embed="rId5">
            <a:alphaModFix/>
          </a:blip>
          <a:stretch>
            <a:fillRect/>
          </a:stretch>
        </p:blipFill>
        <p:spPr>
          <a:xfrm>
            <a:off x="9692134" y="8279103"/>
            <a:ext cx="806380" cy="806380"/>
          </a:xfrm>
          <a:prstGeom prst="rect">
            <a:avLst/>
          </a:prstGeom>
          <a:noFill/>
          <a:ln>
            <a:noFill/>
          </a:ln>
        </p:spPr>
      </p:pic>
      <p:pic>
        <p:nvPicPr>
          <p:cNvPr id="10" name="Google Shape;250;g36b49fcc807_0_951">
            <a:extLst>
              <a:ext uri="{FF2B5EF4-FFF2-40B4-BE49-F238E27FC236}">
                <a16:creationId xmlns:a16="http://schemas.microsoft.com/office/drawing/2014/main" id="{3AD8B8B5-D75A-D20F-1560-EA3FF8419DF1}"/>
              </a:ext>
            </a:extLst>
          </p:cNvPr>
          <p:cNvPicPr preferRelativeResize="0"/>
          <p:nvPr/>
        </p:nvPicPr>
        <p:blipFill>
          <a:blip r:embed="rId6">
            <a:alphaModFix/>
          </a:blip>
          <a:stretch>
            <a:fillRect/>
          </a:stretch>
        </p:blipFill>
        <p:spPr>
          <a:xfrm>
            <a:off x="6026638" y="8305477"/>
            <a:ext cx="806380" cy="806380"/>
          </a:xfrm>
          <a:prstGeom prst="rect">
            <a:avLst/>
          </a:prstGeom>
          <a:noFill/>
          <a:ln>
            <a:noFill/>
          </a:ln>
        </p:spPr>
      </p:pic>
      <p:pic>
        <p:nvPicPr>
          <p:cNvPr id="11" name="Google Shape;251;g36b49fcc807_0_951">
            <a:extLst>
              <a:ext uri="{FF2B5EF4-FFF2-40B4-BE49-F238E27FC236}">
                <a16:creationId xmlns:a16="http://schemas.microsoft.com/office/drawing/2014/main" id="{FD9980C1-E9B6-3908-B3F5-7A48190300E5}"/>
              </a:ext>
            </a:extLst>
          </p:cNvPr>
          <p:cNvPicPr preferRelativeResize="0"/>
          <p:nvPr/>
        </p:nvPicPr>
        <p:blipFill>
          <a:blip r:embed="rId7">
            <a:alphaModFix/>
          </a:blip>
          <a:stretch>
            <a:fillRect/>
          </a:stretch>
        </p:blipFill>
        <p:spPr>
          <a:xfrm>
            <a:off x="6026638" y="10462640"/>
            <a:ext cx="806380" cy="806380"/>
          </a:xfrm>
          <a:prstGeom prst="rect">
            <a:avLst/>
          </a:prstGeom>
          <a:noFill/>
          <a:ln>
            <a:noFill/>
          </a:ln>
        </p:spPr>
      </p:pic>
      <p:pic>
        <p:nvPicPr>
          <p:cNvPr id="12" name="Google Shape;252;g36b49fcc807_0_951">
            <a:extLst>
              <a:ext uri="{FF2B5EF4-FFF2-40B4-BE49-F238E27FC236}">
                <a16:creationId xmlns:a16="http://schemas.microsoft.com/office/drawing/2014/main" id="{26F4F260-C1B3-C86B-32CE-5FBF8038EC85}"/>
              </a:ext>
            </a:extLst>
          </p:cNvPr>
          <p:cNvPicPr preferRelativeResize="0"/>
          <p:nvPr/>
        </p:nvPicPr>
        <p:blipFill>
          <a:blip r:embed="rId8">
            <a:alphaModFix/>
          </a:blip>
          <a:stretch>
            <a:fillRect/>
          </a:stretch>
        </p:blipFill>
        <p:spPr>
          <a:xfrm>
            <a:off x="9692134" y="10462620"/>
            <a:ext cx="806400" cy="806400"/>
          </a:xfrm>
          <a:prstGeom prst="rect">
            <a:avLst/>
          </a:prstGeom>
          <a:noFill/>
          <a:ln>
            <a:noFill/>
          </a:ln>
        </p:spPr>
      </p:pic>
      <p:cxnSp>
        <p:nvCxnSpPr>
          <p:cNvPr id="13" name="Google Shape;165;p38">
            <a:extLst>
              <a:ext uri="{FF2B5EF4-FFF2-40B4-BE49-F238E27FC236}">
                <a16:creationId xmlns:a16="http://schemas.microsoft.com/office/drawing/2014/main" id="{49F94348-1EC5-4248-DC99-B2766BC66E9A}"/>
              </a:ext>
            </a:extLst>
          </p:cNvPr>
          <p:cNvCxnSpPr>
            <a:cxnSpLocks/>
          </p:cNvCxnSpPr>
          <p:nvPr/>
        </p:nvCxnSpPr>
        <p:spPr>
          <a:xfrm>
            <a:off x="1402940" y="9318797"/>
            <a:ext cx="9918203" cy="0"/>
          </a:xfrm>
          <a:prstGeom prst="straightConnector1">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pic>
        <p:nvPicPr>
          <p:cNvPr id="14" name="תמונה 13">
            <a:extLst>
              <a:ext uri="{FF2B5EF4-FFF2-40B4-BE49-F238E27FC236}">
                <a16:creationId xmlns:a16="http://schemas.microsoft.com/office/drawing/2014/main" id="{03D9420B-38AB-6FE2-5F30-F7740E37BE3A}"/>
              </a:ext>
            </a:extLst>
          </p:cNvPr>
          <p:cNvPicPr>
            <a:picLocks noChangeAspect="1"/>
          </p:cNvPicPr>
          <p:nvPr/>
        </p:nvPicPr>
        <p:blipFill>
          <a:blip r:embed="rId9"/>
          <a:stretch>
            <a:fillRect/>
          </a:stretch>
        </p:blipFill>
        <p:spPr>
          <a:xfrm>
            <a:off x="2361142" y="10177741"/>
            <a:ext cx="1066892" cy="1091279"/>
          </a:xfrm>
          <a:prstGeom prst="rect">
            <a:avLst/>
          </a:prstGeom>
        </p:spPr>
      </p:pic>
    </p:spTree>
    <p:extLst>
      <p:ext uri="{BB962C8B-B14F-4D97-AF65-F5344CB8AC3E}">
        <p14:creationId xmlns:p14="http://schemas.microsoft.com/office/powerpoint/2010/main" val="3600635625"/>
      </p:ext>
    </p:extLst>
  </p:cSld>
  <p:clrMapOvr>
    <a:masterClrMapping/>
  </p:clrMapOvr>
  <mc:AlternateContent xmlns:mc="http://schemas.openxmlformats.org/markup-compatibility/2006" xmlns:p14="http://schemas.microsoft.com/office/powerpoint/2010/main">
    <mc:Choice Requires="p14">
      <p:transition spd="med" p14:dur="700" advTm="100">
        <p:fade/>
      </p:transition>
    </mc:Choice>
    <mc:Fallback xmlns="">
      <p:transition spd="med" advTm="1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0494C-59BF-10EC-B3D6-3F5836C666C3}"/>
            </a:ext>
          </a:extLst>
        </p:cNvPr>
        <p:cNvGrpSpPr/>
        <p:nvPr/>
      </p:nvGrpSpPr>
      <p:grpSpPr>
        <a:xfrm>
          <a:off x="0" y="0"/>
          <a:ext cx="0" cy="0"/>
          <a:chOff x="0" y="0"/>
          <a:chExt cx="0" cy="0"/>
        </a:xfrm>
      </p:grpSpPr>
      <p:pic>
        <p:nvPicPr>
          <p:cNvPr id="8" name="תמונה 7">
            <a:extLst>
              <a:ext uri="{FF2B5EF4-FFF2-40B4-BE49-F238E27FC236}">
                <a16:creationId xmlns:a16="http://schemas.microsoft.com/office/drawing/2014/main" id="{556C803C-D94C-6F40-0FA3-C4A44EE91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5542" y="-1727199"/>
            <a:ext cx="21887542" cy="8584588"/>
          </a:xfrm>
          <a:prstGeom prst="rect">
            <a:avLst/>
          </a:prstGeom>
        </p:spPr>
      </p:pic>
      <p:sp>
        <p:nvSpPr>
          <p:cNvPr id="6" name="מלבן 5">
            <a:extLst>
              <a:ext uri="{FF2B5EF4-FFF2-40B4-BE49-F238E27FC236}">
                <a16:creationId xmlns:a16="http://schemas.microsoft.com/office/drawing/2014/main" id="{777941AE-A340-F4A2-667D-9F0601A4AFAD}"/>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5" name="אליפסה 4">
            <a:extLst>
              <a:ext uri="{FF2B5EF4-FFF2-40B4-BE49-F238E27FC236}">
                <a16:creationId xmlns:a16="http://schemas.microsoft.com/office/drawing/2014/main" id="{45E94765-5090-313A-5757-B382518F4B04}"/>
              </a:ext>
            </a:extLst>
          </p:cNvPr>
          <p:cNvSpPr/>
          <p:nvPr/>
        </p:nvSpPr>
        <p:spPr>
          <a:xfrm>
            <a:off x="5263983" y="154453"/>
            <a:ext cx="2196116" cy="2161660"/>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mn-cs"/>
              </a:rPr>
              <a:t>Technical Architecture</a:t>
            </a:r>
          </a:p>
        </p:txBody>
      </p:sp>
      <p:graphicFrame>
        <p:nvGraphicFramePr>
          <p:cNvPr id="7" name="Google Shape;247;g36b49fcc807_0_951">
            <a:extLst>
              <a:ext uri="{FF2B5EF4-FFF2-40B4-BE49-F238E27FC236}">
                <a16:creationId xmlns:a16="http://schemas.microsoft.com/office/drawing/2014/main" id="{03D03157-AC77-8185-6F49-36C5C7ECAEAC}"/>
              </a:ext>
            </a:extLst>
          </p:cNvPr>
          <p:cNvGraphicFramePr/>
          <p:nvPr/>
        </p:nvGraphicFramePr>
        <p:xfrm>
          <a:off x="1079551" y="2603825"/>
          <a:ext cx="10700554" cy="4161908"/>
        </p:xfrm>
        <a:graphic>
          <a:graphicData uri="http://schemas.openxmlformats.org/drawingml/2006/table">
            <a:tbl>
              <a:tblPr>
                <a:tableStyleId>{2D5ABB26-0587-4C30-8999-92F81FD0307C}</a:tableStyleId>
              </a:tblPr>
              <a:tblGrid>
                <a:gridCol w="3432976">
                  <a:extLst>
                    <a:ext uri="{9D8B030D-6E8A-4147-A177-3AD203B41FA5}">
                      <a16:colId xmlns:a16="http://schemas.microsoft.com/office/drawing/2014/main" val="20000"/>
                    </a:ext>
                  </a:extLst>
                </a:gridCol>
                <a:gridCol w="3968478">
                  <a:extLst>
                    <a:ext uri="{9D8B030D-6E8A-4147-A177-3AD203B41FA5}">
                      <a16:colId xmlns:a16="http://schemas.microsoft.com/office/drawing/2014/main" val="20001"/>
                    </a:ext>
                  </a:extLst>
                </a:gridCol>
                <a:gridCol w="3299100">
                  <a:extLst>
                    <a:ext uri="{9D8B030D-6E8A-4147-A177-3AD203B41FA5}">
                      <a16:colId xmlns:a16="http://schemas.microsoft.com/office/drawing/2014/main" val="20002"/>
                    </a:ext>
                  </a:extLst>
                </a:gridCol>
              </a:tblGrid>
              <a:tr h="448852">
                <a:tc>
                  <a:txBody>
                    <a:bodyPr/>
                    <a:lstStyle/>
                    <a:p>
                      <a:pPr marL="0" lvl="0" indent="0" algn="ctr" rtl="0">
                        <a:lnSpc>
                          <a:spcPct val="150000"/>
                        </a:lnSpc>
                        <a:spcBef>
                          <a:spcPts val="0"/>
                        </a:spcBef>
                        <a:spcAft>
                          <a:spcPts val="0"/>
                        </a:spcAft>
                        <a:buClr>
                          <a:schemeClr val="dk1"/>
                        </a:buClr>
                        <a:buSzPts val="1100"/>
                        <a:buFont typeface="Arial"/>
                        <a:buNone/>
                      </a:pPr>
                      <a:r>
                        <a:rPr lang="en-US" sz="2300" b="1" dirty="0">
                          <a:solidFill>
                            <a:schemeClr val="tx2"/>
                          </a:solidFill>
                          <a:effectLst/>
                        </a:rPr>
                        <a:t>Language</a:t>
                      </a:r>
                      <a:endParaRPr sz="2300" b="1" dirty="0">
                        <a:solidFill>
                          <a:schemeClr val="tx2"/>
                        </a:solidFill>
                        <a:effectLst/>
                      </a:endParaRPr>
                    </a:p>
                  </a:txBody>
                  <a:tcPr marL="0" marR="0" marT="0" marB="0"/>
                </a:tc>
                <a:tc>
                  <a:txBody>
                    <a:bodyPr/>
                    <a:lstStyle/>
                    <a:p>
                      <a:pPr marL="0" lvl="0" indent="0" algn="ctr" rtl="0">
                        <a:lnSpc>
                          <a:spcPct val="150000"/>
                        </a:lnSpc>
                        <a:spcBef>
                          <a:spcPts val="0"/>
                        </a:spcBef>
                        <a:spcAft>
                          <a:spcPts val="0"/>
                        </a:spcAft>
                        <a:buNone/>
                      </a:pPr>
                      <a:r>
                        <a:rPr lang="en-US" sz="2300" b="1" dirty="0">
                          <a:solidFill>
                            <a:schemeClr val="tx2"/>
                          </a:solidFill>
                          <a:effectLst/>
                        </a:rPr>
                        <a:t>Core Libraries</a:t>
                      </a:r>
                      <a:endParaRPr sz="2300" b="1" dirty="0">
                        <a:solidFill>
                          <a:schemeClr val="tx2"/>
                        </a:solidFill>
                        <a:effectLst/>
                      </a:endParaRPr>
                    </a:p>
                  </a:txBody>
                  <a:tcPr marL="0" marR="0" marT="0" marB="0"/>
                </a:tc>
                <a:tc>
                  <a:txBody>
                    <a:bodyPr/>
                    <a:lstStyle/>
                    <a:p>
                      <a:pPr marL="0" lvl="0" indent="0" algn="ctr" rtl="0">
                        <a:lnSpc>
                          <a:spcPct val="150000"/>
                        </a:lnSpc>
                        <a:spcBef>
                          <a:spcPts val="0"/>
                        </a:spcBef>
                        <a:spcAft>
                          <a:spcPts val="0"/>
                        </a:spcAft>
                        <a:buNone/>
                      </a:pPr>
                      <a:r>
                        <a:rPr lang="en-US" sz="2300" b="1" dirty="0">
                          <a:solidFill>
                            <a:schemeClr val="tx2"/>
                          </a:solidFill>
                          <a:effectLst/>
                        </a:rPr>
                        <a:t>Hyperbolic Operations</a:t>
                      </a:r>
                      <a:endParaRPr sz="2300" b="1" dirty="0">
                        <a:solidFill>
                          <a:schemeClr val="tx2"/>
                        </a:solidFill>
                        <a:effectLst/>
                      </a:endParaRPr>
                    </a:p>
                  </a:txBody>
                  <a:tcPr marL="0" marR="0" marT="0" marB="0"/>
                </a:tc>
                <a:extLst>
                  <a:ext uri="{0D108BD9-81ED-4DB2-BD59-A6C34878D82A}">
                    <a16:rowId xmlns:a16="http://schemas.microsoft.com/office/drawing/2014/main" val="10000"/>
                  </a:ext>
                </a:extLst>
              </a:tr>
              <a:tr h="1746632">
                <a:tc>
                  <a:txBody>
                    <a:bodyPr/>
                    <a:lstStyle/>
                    <a:p>
                      <a:pPr marL="0" lvl="0" indent="0" algn="ctr" rtl="0">
                        <a:lnSpc>
                          <a:spcPct val="150000"/>
                        </a:lnSpc>
                        <a:spcBef>
                          <a:spcPts val="0"/>
                        </a:spcBef>
                        <a:spcAft>
                          <a:spcPts val="0"/>
                        </a:spcAft>
                        <a:buNone/>
                      </a:pPr>
                      <a:r>
                        <a:rPr lang="en-US" sz="1900" dirty="0">
                          <a:solidFill>
                            <a:schemeClr val="bg1"/>
                          </a:solidFill>
                          <a:effectLst/>
                          <a:sym typeface="DM Sans"/>
                        </a:rPr>
                        <a:t>Python</a:t>
                      </a:r>
                      <a:endParaRPr sz="1900" dirty="0">
                        <a:solidFill>
                          <a:schemeClr val="bg1"/>
                        </a:solidFill>
                        <a:effectLst/>
                      </a:endParaRPr>
                    </a:p>
                    <a:p>
                      <a:pPr marL="0" lvl="0" indent="0" algn="ctr" rtl="0">
                        <a:lnSpc>
                          <a:spcPct val="150000"/>
                        </a:lnSpc>
                        <a:spcBef>
                          <a:spcPts val="0"/>
                        </a:spcBef>
                        <a:spcAft>
                          <a:spcPts val="0"/>
                        </a:spcAft>
                        <a:buNone/>
                      </a:pPr>
                      <a:endParaRPr sz="2300" dirty="0">
                        <a:solidFill>
                          <a:schemeClr val="bg1"/>
                        </a:solidFill>
                        <a:effectLst/>
                      </a:endParaRPr>
                    </a:p>
                  </a:txBody>
                  <a:tcPr marL="0" marR="0" marT="0" marB="0"/>
                </a:tc>
                <a:tc>
                  <a:txBody>
                    <a:bodyPr/>
                    <a:lstStyle/>
                    <a:p>
                      <a:pPr marL="0" lvl="0" indent="0" algn="ctr" rtl="0">
                        <a:lnSpc>
                          <a:spcPct val="150000"/>
                        </a:lnSpc>
                        <a:spcBef>
                          <a:spcPts val="0"/>
                        </a:spcBef>
                        <a:spcAft>
                          <a:spcPts val="0"/>
                        </a:spcAft>
                        <a:buNone/>
                      </a:pPr>
                      <a:r>
                        <a:rPr lang="en-US" sz="1900" dirty="0" err="1">
                          <a:solidFill>
                            <a:schemeClr val="bg1"/>
                          </a:solidFill>
                          <a:effectLst/>
                          <a:sym typeface="DM Sans"/>
                        </a:rPr>
                        <a:t>PyTorch</a:t>
                      </a:r>
                      <a:r>
                        <a:rPr lang="en-US" sz="1900" dirty="0">
                          <a:solidFill>
                            <a:schemeClr val="bg1"/>
                          </a:solidFill>
                          <a:effectLst/>
                          <a:sym typeface="DM Sans"/>
                        </a:rPr>
                        <a:t>, </a:t>
                      </a:r>
                      <a:r>
                        <a:rPr lang="en-US" sz="1900" dirty="0" err="1">
                          <a:solidFill>
                            <a:schemeClr val="bg1"/>
                          </a:solidFill>
                          <a:effectLst/>
                          <a:sym typeface="DM Sans"/>
                        </a:rPr>
                        <a:t>torchdiffeq</a:t>
                      </a:r>
                      <a:r>
                        <a:rPr lang="en-US" sz="1900" dirty="0">
                          <a:solidFill>
                            <a:schemeClr val="bg1"/>
                          </a:solidFill>
                          <a:effectLst/>
                          <a:sym typeface="DM Sans"/>
                        </a:rPr>
                        <a:t>, </a:t>
                      </a:r>
                      <a:r>
                        <a:rPr lang="en-US" sz="1900" dirty="0" err="1">
                          <a:solidFill>
                            <a:schemeClr val="bg1"/>
                          </a:solidFill>
                          <a:effectLst/>
                          <a:sym typeface="DM Sans"/>
                        </a:rPr>
                        <a:t>NetworkX</a:t>
                      </a:r>
                      <a:endParaRPr sz="1900" dirty="0">
                        <a:solidFill>
                          <a:schemeClr val="bg1"/>
                        </a:solidFill>
                        <a:effectLst/>
                      </a:endParaRPr>
                    </a:p>
                  </a:txBody>
                  <a:tcPr marL="0" marR="0" marT="0" marB="0"/>
                </a:tc>
                <a:tc>
                  <a:txBody>
                    <a:bodyPr/>
                    <a:lstStyle/>
                    <a:p>
                      <a:pPr marL="0" lvl="0" indent="0" algn="ctr" rtl="0">
                        <a:lnSpc>
                          <a:spcPct val="150000"/>
                        </a:lnSpc>
                        <a:spcBef>
                          <a:spcPts val="0"/>
                        </a:spcBef>
                        <a:spcAft>
                          <a:spcPts val="0"/>
                        </a:spcAft>
                        <a:buNone/>
                      </a:pPr>
                      <a:r>
                        <a:rPr lang="en-US" sz="1900" dirty="0" err="1">
                          <a:solidFill>
                            <a:schemeClr val="bg1"/>
                          </a:solidFill>
                          <a:effectLst/>
                          <a:sym typeface="DM Sans"/>
                        </a:rPr>
                        <a:t>Geoopt</a:t>
                      </a:r>
                      <a:endParaRPr sz="1900" dirty="0">
                        <a:solidFill>
                          <a:schemeClr val="bg1"/>
                        </a:solidFill>
                        <a:effectLst/>
                      </a:endParaRPr>
                    </a:p>
                  </a:txBody>
                  <a:tcPr marL="0" marR="0" marT="0" marB="0"/>
                </a:tc>
                <a:extLst>
                  <a:ext uri="{0D108BD9-81ED-4DB2-BD59-A6C34878D82A}">
                    <a16:rowId xmlns:a16="http://schemas.microsoft.com/office/drawing/2014/main" val="10001"/>
                  </a:ext>
                </a:extLst>
              </a:tr>
              <a:tr h="410602">
                <a:tc>
                  <a:txBody>
                    <a:bodyPr/>
                    <a:lstStyle/>
                    <a:p>
                      <a:pPr marL="0" lvl="0" indent="0" algn="ctr" rtl="0">
                        <a:lnSpc>
                          <a:spcPct val="150000"/>
                        </a:lnSpc>
                        <a:spcBef>
                          <a:spcPts val="0"/>
                        </a:spcBef>
                        <a:spcAft>
                          <a:spcPts val="0"/>
                        </a:spcAft>
                        <a:buNone/>
                      </a:pPr>
                      <a:r>
                        <a:rPr lang="en-US" sz="2300" b="1" dirty="0">
                          <a:solidFill>
                            <a:schemeClr val="tx2"/>
                          </a:solidFill>
                          <a:effectLst/>
                        </a:rPr>
                        <a:t>Anomaly Detection</a:t>
                      </a:r>
                      <a:endParaRPr sz="2300" b="1" dirty="0">
                        <a:solidFill>
                          <a:schemeClr val="tx2"/>
                        </a:solidFill>
                        <a:effectLst/>
                      </a:endParaRPr>
                    </a:p>
                  </a:txBody>
                  <a:tcPr marL="0" marR="0" marT="0" marB="0"/>
                </a:tc>
                <a:tc>
                  <a:txBody>
                    <a:bodyPr/>
                    <a:lstStyle/>
                    <a:p>
                      <a:pPr marL="0" lvl="0" indent="0" algn="ctr" rtl="0">
                        <a:lnSpc>
                          <a:spcPct val="150000"/>
                        </a:lnSpc>
                        <a:spcBef>
                          <a:spcPts val="0"/>
                        </a:spcBef>
                        <a:spcAft>
                          <a:spcPts val="0"/>
                        </a:spcAft>
                        <a:buNone/>
                      </a:pPr>
                      <a:r>
                        <a:rPr lang="en-US" sz="2300" b="1" dirty="0">
                          <a:solidFill>
                            <a:schemeClr val="tx2"/>
                          </a:solidFill>
                          <a:effectLst/>
                        </a:rPr>
                        <a:t>Environment</a:t>
                      </a:r>
                      <a:endParaRPr sz="2300" b="1" dirty="0">
                        <a:solidFill>
                          <a:schemeClr val="tx2"/>
                        </a:solidFill>
                        <a:effectLst/>
                      </a:endParaRPr>
                    </a:p>
                  </a:txBody>
                  <a:tcPr marL="0" marR="0" marT="0" marB="0"/>
                </a:tc>
                <a:tc>
                  <a:txBody>
                    <a:bodyPr/>
                    <a:lstStyle/>
                    <a:p>
                      <a:pPr marL="0" lvl="0" indent="0" algn="ctr" rtl="0">
                        <a:lnSpc>
                          <a:spcPct val="150000"/>
                        </a:lnSpc>
                        <a:spcBef>
                          <a:spcPts val="0"/>
                        </a:spcBef>
                        <a:spcAft>
                          <a:spcPts val="0"/>
                        </a:spcAft>
                        <a:buNone/>
                      </a:pPr>
                      <a:r>
                        <a:rPr lang="en-US" sz="2300" b="1" dirty="0">
                          <a:solidFill>
                            <a:schemeClr val="tx2"/>
                          </a:solidFill>
                          <a:effectLst/>
                        </a:rPr>
                        <a:t>Dataset </a:t>
                      </a:r>
                      <a:endParaRPr sz="2300" b="1" dirty="0">
                        <a:solidFill>
                          <a:schemeClr val="tx2"/>
                        </a:solidFill>
                        <a:effectLst/>
                      </a:endParaRPr>
                    </a:p>
                  </a:txBody>
                  <a:tcPr marL="0" marR="0" marT="0" marB="0"/>
                </a:tc>
                <a:extLst>
                  <a:ext uri="{0D108BD9-81ED-4DB2-BD59-A6C34878D82A}">
                    <a16:rowId xmlns:a16="http://schemas.microsoft.com/office/drawing/2014/main" val="10002"/>
                  </a:ext>
                </a:extLst>
              </a:tr>
              <a:tr h="1493636">
                <a:tc>
                  <a:txBody>
                    <a:bodyPr/>
                    <a:lstStyle/>
                    <a:p>
                      <a:pPr marL="0" lvl="0" indent="0" algn="ctr" rtl="0">
                        <a:lnSpc>
                          <a:spcPct val="150000"/>
                        </a:lnSpc>
                        <a:spcBef>
                          <a:spcPts val="0"/>
                        </a:spcBef>
                        <a:spcAft>
                          <a:spcPts val="0"/>
                        </a:spcAft>
                        <a:buNone/>
                      </a:pPr>
                      <a:r>
                        <a:rPr lang="en-US" sz="1900" dirty="0">
                          <a:solidFill>
                            <a:schemeClr val="bg1"/>
                          </a:solidFill>
                          <a:effectLst/>
                          <a:sym typeface="DM Sans"/>
                        </a:rPr>
                        <a:t>Isolation Forest (scikit-learn)</a:t>
                      </a:r>
                      <a:endParaRPr lang="en-US" sz="1900" dirty="0">
                        <a:solidFill>
                          <a:schemeClr val="bg1"/>
                        </a:solidFill>
                        <a:effectLst/>
                      </a:endParaRPr>
                    </a:p>
                    <a:p>
                      <a:pPr marL="0" lvl="0" indent="0" algn="ctr" rtl="0">
                        <a:lnSpc>
                          <a:spcPct val="150000"/>
                        </a:lnSpc>
                        <a:spcBef>
                          <a:spcPts val="0"/>
                        </a:spcBef>
                        <a:spcAft>
                          <a:spcPts val="0"/>
                        </a:spcAft>
                        <a:buNone/>
                      </a:pPr>
                      <a:endParaRPr sz="1900" dirty="0">
                        <a:solidFill>
                          <a:schemeClr val="bg1"/>
                        </a:solidFill>
                        <a:effectLst/>
                      </a:endParaRPr>
                    </a:p>
                  </a:txBody>
                  <a:tcPr marL="0" marR="0" marT="0" marB="0"/>
                </a:tc>
                <a:tc>
                  <a:txBody>
                    <a:bodyPr/>
                    <a:lstStyle/>
                    <a:p>
                      <a:pPr marL="0" lvl="0" indent="0" algn="ctr" rtl="0">
                        <a:lnSpc>
                          <a:spcPct val="150000"/>
                        </a:lnSpc>
                        <a:spcBef>
                          <a:spcPts val="0"/>
                        </a:spcBef>
                        <a:spcAft>
                          <a:spcPts val="0"/>
                        </a:spcAft>
                        <a:buNone/>
                      </a:pPr>
                      <a:r>
                        <a:rPr lang="en-US" sz="1900" dirty="0">
                          <a:solidFill>
                            <a:schemeClr val="bg1"/>
                          </a:solidFill>
                          <a:effectLst/>
                        </a:rPr>
                        <a:t>Google </a:t>
                      </a:r>
                      <a:r>
                        <a:rPr lang="en-US" sz="1900" dirty="0" err="1">
                          <a:solidFill>
                            <a:schemeClr val="bg1"/>
                          </a:solidFill>
                          <a:effectLst/>
                        </a:rPr>
                        <a:t>Colab</a:t>
                      </a:r>
                      <a:r>
                        <a:rPr lang="en-US" sz="1900" dirty="0">
                          <a:solidFill>
                            <a:schemeClr val="bg1"/>
                          </a:solidFill>
                          <a:effectLst/>
                        </a:rPr>
                        <a:t> Pro</a:t>
                      </a:r>
                      <a:endParaRPr sz="1900" dirty="0">
                        <a:solidFill>
                          <a:schemeClr val="bg1"/>
                        </a:solidFill>
                        <a:effectLst/>
                      </a:endParaRPr>
                    </a:p>
                  </a:txBody>
                  <a:tcPr marL="0" marR="0" marT="0" marB="0"/>
                </a:tc>
                <a:tc>
                  <a:txBody>
                    <a:bodyPr/>
                    <a:lstStyle/>
                    <a:p>
                      <a:pPr marL="0" lvl="0" indent="0" algn="ctr" rtl="0">
                        <a:lnSpc>
                          <a:spcPct val="150000"/>
                        </a:lnSpc>
                        <a:spcBef>
                          <a:spcPts val="0"/>
                        </a:spcBef>
                        <a:spcAft>
                          <a:spcPts val="0"/>
                        </a:spcAft>
                        <a:buNone/>
                      </a:pPr>
                      <a:r>
                        <a:rPr lang="en-US" sz="1900" dirty="0" err="1">
                          <a:solidFill>
                            <a:schemeClr val="bg1"/>
                          </a:solidFill>
                          <a:effectLst/>
                        </a:rPr>
                        <a:t>OpenAlex</a:t>
                      </a:r>
                      <a:endParaRPr sz="1900" dirty="0">
                        <a:solidFill>
                          <a:schemeClr val="bg1"/>
                        </a:solidFill>
                        <a:effectLst/>
                      </a:endParaRPr>
                    </a:p>
                  </a:txBody>
                  <a:tcPr marL="0" marR="0" marT="0" marB="0"/>
                </a:tc>
                <a:extLst>
                  <a:ext uri="{0D108BD9-81ED-4DB2-BD59-A6C34878D82A}">
                    <a16:rowId xmlns:a16="http://schemas.microsoft.com/office/drawing/2014/main" val="10003"/>
                  </a:ext>
                </a:extLst>
              </a:tr>
            </a:tbl>
          </a:graphicData>
        </a:graphic>
      </p:graphicFrame>
      <p:pic>
        <p:nvPicPr>
          <p:cNvPr id="9" name="Google Shape;248;g36b49fcc807_0_951">
            <a:extLst>
              <a:ext uri="{FF2B5EF4-FFF2-40B4-BE49-F238E27FC236}">
                <a16:creationId xmlns:a16="http://schemas.microsoft.com/office/drawing/2014/main" id="{8BB76A23-8D86-140C-64D9-6F709ECDAE0E}"/>
              </a:ext>
            </a:extLst>
          </p:cNvPr>
          <p:cNvPicPr preferRelativeResize="0"/>
          <p:nvPr/>
        </p:nvPicPr>
        <p:blipFill>
          <a:blip r:embed="rId4">
            <a:alphaModFix/>
          </a:blip>
          <a:stretch>
            <a:fillRect/>
          </a:stretch>
        </p:blipFill>
        <p:spPr>
          <a:xfrm>
            <a:off x="2361142" y="3694567"/>
            <a:ext cx="806380" cy="806380"/>
          </a:xfrm>
          <a:prstGeom prst="rect">
            <a:avLst/>
          </a:prstGeom>
          <a:noFill/>
          <a:ln>
            <a:noFill/>
          </a:ln>
        </p:spPr>
      </p:pic>
      <p:pic>
        <p:nvPicPr>
          <p:cNvPr id="10" name="Google Shape;249;g36b49fcc807_0_951">
            <a:extLst>
              <a:ext uri="{FF2B5EF4-FFF2-40B4-BE49-F238E27FC236}">
                <a16:creationId xmlns:a16="http://schemas.microsoft.com/office/drawing/2014/main" id="{DA90F682-9B63-9190-5D36-722BEC9BEE74}"/>
              </a:ext>
            </a:extLst>
          </p:cNvPr>
          <p:cNvPicPr preferRelativeResize="0"/>
          <p:nvPr/>
        </p:nvPicPr>
        <p:blipFill>
          <a:blip r:embed="rId5">
            <a:alphaModFix/>
          </a:blip>
          <a:stretch>
            <a:fillRect/>
          </a:stretch>
        </p:blipFill>
        <p:spPr>
          <a:xfrm>
            <a:off x="9692134" y="3668193"/>
            <a:ext cx="806380" cy="806380"/>
          </a:xfrm>
          <a:prstGeom prst="rect">
            <a:avLst/>
          </a:prstGeom>
          <a:noFill/>
          <a:ln>
            <a:noFill/>
          </a:ln>
        </p:spPr>
      </p:pic>
      <p:pic>
        <p:nvPicPr>
          <p:cNvPr id="11" name="Google Shape;250;g36b49fcc807_0_951">
            <a:extLst>
              <a:ext uri="{FF2B5EF4-FFF2-40B4-BE49-F238E27FC236}">
                <a16:creationId xmlns:a16="http://schemas.microsoft.com/office/drawing/2014/main" id="{01C12CAE-C868-B941-10B7-24609FC86C63}"/>
              </a:ext>
            </a:extLst>
          </p:cNvPr>
          <p:cNvPicPr preferRelativeResize="0"/>
          <p:nvPr/>
        </p:nvPicPr>
        <p:blipFill>
          <a:blip r:embed="rId6">
            <a:alphaModFix/>
          </a:blip>
          <a:stretch>
            <a:fillRect/>
          </a:stretch>
        </p:blipFill>
        <p:spPr>
          <a:xfrm>
            <a:off x="6026638" y="3694567"/>
            <a:ext cx="806380" cy="806380"/>
          </a:xfrm>
          <a:prstGeom prst="rect">
            <a:avLst/>
          </a:prstGeom>
          <a:noFill/>
          <a:ln>
            <a:noFill/>
          </a:ln>
        </p:spPr>
      </p:pic>
      <p:pic>
        <p:nvPicPr>
          <p:cNvPr id="12" name="Google Shape;251;g36b49fcc807_0_951">
            <a:extLst>
              <a:ext uri="{FF2B5EF4-FFF2-40B4-BE49-F238E27FC236}">
                <a16:creationId xmlns:a16="http://schemas.microsoft.com/office/drawing/2014/main" id="{5BFC8283-710A-4561-CB4C-264B24A5A1FF}"/>
              </a:ext>
            </a:extLst>
          </p:cNvPr>
          <p:cNvPicPr preferRelativeResize="0"/>
          <p:nvPr/>
        </p:nvPicPr>
        <p:blipFill>
          <a:blip r:embed="rId7">
            <a:alphaModFix/>
          </a:blip>
          <a:stretch>
            <a:fillRect/>
          </a:stretch>
        </p:blipFill>
        <p:spPr>
          <a:xfrm>
            <a:off x="6026638" y="5851730"/>
            <a:ext cx="806380" cy="806380"/>
          </a:xfrm>
          <a:prstGeom prst="rect">
            <a:avLst/>
          </a:prstGeom>
          <a:noFill/>
          <a:ln>
            <a:noFill/>
          </a:ln>
        </p:spPr>
      </p:pic>
      <p:pic>
        <p:nvPicPr>
          <p:cNvPr id="13" name="Google Shape;252;g36b49fcc807_0_951">
            <a:extLst>
              <a:ext uri="{FF2B5EF4-FFF2-40B4-BE49-F238E27FC236}">
                <a16:creationId xmlns:a16="http://schemas.microsoft.com/office/drawing/2014/main" id="{5B931553-05D0-7EC9-870D-3AD72229EB7C}"/>
              </a:ext>
            </a:extLst>
          </p:cNvPr>
          <p:cNvPicPr preferRelativeResize="0"/>
          <p:nvPr/>
        </p:nvPicPr>
        <p:blipFill>
          <a:blip r:embed="rId8">
            <a:alphaModFix/>
          </a:blip>
          <a:stretch>
            <a:fillRect/>
          </a:stretch>
        </p:blipFill>
        <p:spPr>
          <a:xfrm>
            <a:off x="9692134" y="5851710"/>
            <a:ext cx="806400" cy="806400"/>
          </a:xfrm>
          <a:prstGeom prst="rect">
            <a:avLst/>
          </a:prstGeom>
          <a:noFill/>
          <a:ln>
            <a:noFill/>
          </a:ln>
        </p:spPr>
      </p:pic>
      <p:cxnSp>
        <p:nvCxnSpPr>
          <p:cNvPr id="4" name="Google Shape;165;p38">
            <a:extLst>
              <a:ext uri="{FF2B5EF4-FFF2-40B4-BE49-F238E27FC236}">
                <a16:creationId xmlns:a16="http://schemas.microsoft.com/office/drawing/2014/main" id="{70667B96-896D-1C6F-A7D3-32E37A3D439B}"/>
              </a:ext>
            </a:extLst>
          </p:cNvPr>
          <p:cNvCxnSpPr>
            <a:cxnSpLocks/>
          </p:cNvCxnSpPr>
          <p:nvPr/>
        </p:nvCxnSpPr>
        <p:spPr>
          <a:xfrm>
            <a:off x="1402940" y="4707887"/>
            <a:ext cx="9918203" cy="0"/>
          </a:xfrm>
          <a:prstGeom prst="straightConnector1">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pic>
        <p:nvPicPr>
          <p:cNvPr id="17" name="תמונה 16">
            <a:extLst>
              <a:ext uri="{FF2B5EF4-FFF2-40B4-BE49-F238E27FC236}">
                <a16:creationId xmlns:a16="http://schemas.microsoft.com/office/drawing/2014/main" id="{CD913C2D-40C9-F73E-491A-E7BE2E2C7A53}"/>
              </a:ext>
            </a:extLst>
          </p:cNvPr>
          <p:cNvPicPr>
            <a:picLocks noChangeAspect="1"/>
          </p:cNvPicPr>
          <p:nvPr/>
        </p:nvPicPr>
        <p:blipFill>
          <a:blip r:embed="rId9"/>
          <a:stretch>
            <a:fillRect/>
          </a:stretch>
        </p:blipFill>
        <p:spPr>
          <a:xfrm>
            <a:off x="2361142" y="5566831"/>
            <a:ext cx="1066892" cy="1091279"/>
          </a:xfrm>
          <a:prstGeom prst="rect">
            <a:avLst/>
          </a:prstGeom>
        </p:spPr>
      </p:pic>
      <p:sp>
        <p:nvSpPr>
          <p:cNvPr id="2" name="Google Shape;295;p51">
            <a:extLst>
              <a:ext uri="{FF2B5EF4-FFF2-40B4-BE49-F238E27FC236}">
                <a16:creationId xmlns:a16="http://schemas.microsoft.com/office/drawing/2014/main" id="{30303627-88B4-D880-86DC-0F0A65056626}"/>
              </a:ext>
            </a:extLst>
          </p:cNvPr>
          <p:cNvSpPr/>
          <p:nvPr/>
        </p:nvSpPr>
        <p:spPr>
          <a:xfrm rot="16200000">
            <a:off x="11371716" y="6037105"/>
            <a:ext cx="797163" cy="843406"/>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1"/>
          </a:solidFill>
          <a:ln>
            <a:noFill/>
          </a:ln>
        </p:spPr>
        <p:txBody>
          <a:bodyPr spcFirstLastPara="1" vert="vert" wrap="square" lIns="91425" tIns="91425" rIns="91425" bIns="91425" anchor="b" anchorCtr="1">
            <a:noAutofit/>
          </a:bodyPr>
          <a:lstStyle/>
          <a:p>
            <a:pPr marL="0" lvl="0" indent="0" algn="l" rtl="0">
              <a:spcBef>
                <a:spcPts val="0"/>
              </a:spcBef>
              <a:spcAft>
                <a:spcPts val="0"/>
              </a:spcAft>
              <a:buNone/>
            </a:pPr>
            <a:r>
              <a:rPr lang="en-US" sz="2400" dirty="0"/>
              <a:t>18</a:t>
            </a:r>
            <a:endParaRPr sz="2800" dirty="0"/>
          </a:p>
        </p:txBody>
      </p:sp>
    </p:spTree>
    <p:extLst>
      <p:ext uri="{BB962C8B-B14F-4D97-AF65-F5344CB8AC3E}">
        <p14:creationId xmlns:p14="http://schemas.microsoft.com/office/powerpoint/2010/main" val="2198954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6B045-A489-8B1D-0734-3B4A337EB10C}"/>
            </a:ext>
          </a:extLst>
        </p:cNvPr>
        <p:cNvGrpSpPr/>
        <p:nvPr/>
      </p:nvGrpSpPr>
      <p:grpSpPr>
        <a:xfrm>
          <a:off x="0" y="0"/>
          <a:ext cx="0" cy="0"/>
          <a:chOff x="0" y="0"/>
          <a:chExt cx="0" cy="0"/>
        </a:xfrm>
      </p:grpSpPr>
      <p:pic>
        <p:nvPicPr>
          <p:cNvPr id="13" name="תמונה 12">
            <a:extLst>
              <a:ext uri="{FF2B5EF4-FFF2-40B4-BE49-F238E27FC236}">
                <a16:creationId xmlns:a16="http://schemas.microsoft.com/office/drawing/2014/main" id="{F1B319EF-D7A3-CC81-CF67-273561260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0" y="1"/>
            <a:ext cx="17794514" cy="6858000"/>
          </a:xfrm>
          <a:prstGeom prst="rect">
            <a:avLst/>
          </a:prstGeom>
        </p:spPr>
      </p:pic>
      <p:sp>
        <p:nvSpPr>
          <p:cNvPr id="4" name="מלבן 3">
            <a:extLst>
              <a:ext uri="{FF2B5EF4-FFF2-40B4-BE49-F238E27FC236}">
                <a16:creationId xmlns:a16="http://schemas.microsoft.com/office/drawing/2014/main" id="{EA9F4F02-85F9-4920-9AC8-C31E766A55DD}"/>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5" name="אליפסה 4">
            <a:extLst>
              <a:ext uri="{FF2B5EF4-FFF2-40B4-BE49-F238E27FC236}">
                <a16:creationId xmlns:a16="http://schemas.microsoft.com/office/drawing/2014/main" id="{3978B1B4-4FD2-9398-6397-6E571365AC75}"/>
              </a:ext>
            </a:extLst>
          </p:cNvPr>
          <p:cNvSpPr/>
          <p:nvPr/>
        </p:nvSpPr>
        <p:spPr>
          <a:xfrm>
            <a:off x="4296000" y="1617641"/>
            <a:ext cx="3743100" cy="3600000"/>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a:ea typeface="+mn-ea"/>
                <a:cs typeface="+mn-cs"/>
              </a:rPr>
              <a:t>Innovation &amp; Contribution</a:t>
            </a:r>
          </a:p>
        </p:txBody>
      </p:sp>
      <p:sp>
        <p:nvSpPr>
          <p:cNvPr id="3" name="תיבת טקסט 2">
            <a:extLst>
              <a:ext uri="{FF2B5EF4-FFF2-40B4-BE49-F238E27FC236}">
                <a16:creationId xmlns:a16="http://schemas.microsoft.com/office/drawing/2014/main" id="{A846E78F-794D-6482-D73D-D8BAF6E1AB61}"/>
              </a:ext>
            </a:extLst>
          </p:cNvPr>
          <p:cNvSpPr txBox="1"/>
          <p:nvPr/>
        </p:nvSpPr>
        <p:spPr>
          <a:xfrm>
            <a:off x="12759720" y="1588079"/>
            <a:ext cx="8410717" cy="3296480"/>
          </a:xfrm>
          <a:prstGeom prst="rect">
            <a:avLst/>
          </a:prstGeom>
          <a:noFill/>
        </p:spPr>
        <p:txBody>
          <a:bodyPr wrap="square">
            <a:spAutoFit/>
          </a:bodyPr>
          <a:lstStyle/>
          <a:p>
            <a:pPr marL="457200" marR="0" lvl="0" indent="-406400" algn="l" defTabSz="914400" rtl="0" eaLnBrk="1" fontAlgn="auto" latinLnBrk="0" hangingPunct="1">
              <a:lnSpc>
                <a:spcPct val="125000"/>
              </a:lnSpc>
              <a:spcBef>
                <a:spcPts val="0"/>
              </a:spcBef>
              <a:spcAft>
                <a:spcPts val="0"/>
              </a:spcAft>
              <a:buClr>
                <a:srgbClr val="FFAB40"/>
              </a:buClr>
              <a:buSzPts val="28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Application of Skeleton-based approach for citation anomaly detection.</a:t>
            </a:r>
          </a:p>
          <a:p>
            <a:pPr marL="457200" marR="0" lvl="0" indent="-406400" algn="l" defTabSz="914400" rtl="0" eaLnBrk="1" fontAlgn="auto" latinLnBrk="0" hangingPunct="1">
              <a:lnSpc>
                <a:spcPct val="125000"/>
              </a:lnSpc>
              <a:spcBef>
                <a:spcPts val="0"/>
              </a:spcBef>
              <a:spcAft>
                <a:spcPts val="0"/>
              </a:spcAft>
              <a:buClr>
                <a:srgbClr val="FFAB40"/>
              </a:buClr>
              <a:buSzPts val="2800"/>
              <a:buFont typeface="DM Sans"/>
              <a:buChar char="❏"/>
              <a:tabLst/>
              <a:defRPr/>
            </a:pPr>
            <a:endPar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endParaRPr>
          </a:p>
          <a:p>
            <a:pPr marL="457200" indent="-406400" algn="l" rtl="0">
              <a:lnSpc>
                <a:spcPct val="125000"/>
              </a:lnSpc>
              <a:buClr>
                <a:srgbClr val="FFAB40"/>
              </a:buClr>
              <a:buSzPts val="2800"/>
              <a:buFont typeface="DM Sans"/>
              <a:buChar char="❏"/>
              <a:defRPr/>
            </a:pPr>
            <a:r>
              <a:rPr lang="en-US" sz="2400" dirty="0">
                <a:solidFill>
                  <a:srgbClr val="F3F3F3"/>
                </a:solidFill>
                <a:latin typeface="DM Sans"/>
                <a:ea typeface="DM Sans"/>
                <a:cs typeface="DM Sans"/>
                <a:sym typeface="DM Sans"/>
              </a:rPr>
              <a:t>By that improving the capability to predict anomalies.</a:t>
            </a:r>
          </a:p>
          <a:p>
            <a:pPr marL="457200" indent="-406400" algn="l" rtl="0">
              <a:lnSpc>
                <a:spcPct val="125000"/>
              </a:lnSpc>
              <a:buClr>
                <a:srgbClr val="FFAB40"/>
              </a:buClr>
              <a:buSzPts val="2800"/>
              <a:buFont typeface="DM Sans"/>
              <a:buChar char="❏"/>
              <a:defRPr/>
            </a:pPr>
            <a:endParaRPr lang="en-US" sz="2400" dirty="0">
              <a:solidFill>
                <a:srgbClr val="F3F3F3"/>
              </a:solidFill>
              <a:latin typeface="DM Sans"/>
              <a:ea typeface="DM Sans"/>
              <a:cs typeface="DM Sans"/>
              <a:sym typeface="DM Sans"/>
            </a:endParaRPr>
          </a:p>
          <a:p>
            <a:pPr marL="457200" indent="-406400" algn="l" rtl="0">
              <a:lnSpc>
                <a:spcPct val="125000"/>
              </a:lnSpc>
              <a:buClr>
                <a:srgbClr val="FFAB40"/>
              </a:buClr>
              <a:buSzPts val="2800"/>
              <a:buFont typeface="DM Sans"/>
              <a:buChar char="❏"/>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Continuous-time modeling of citation dynamics.</a:t>
            </a:r>
          </a:p>
          <a:p>
            <a:pPr marL="457200" marR="0" lvl="0" indent="-406400" algn="l" defTabSz="914400" rtl="0" eaLnBrk="1" fontAlgn="auto" latinLnBrk="0" hangingPunct="1">
              <a:lnSpc>
                <a:spcPct val="125000"/>
              </a:lnSpc>
              <a:spcBef>
                <a:spcPts val="0"/>
              </a:spcBef>
              <a:spcAft>
                <a:spcPts val="0"/>
              </a:spcAft>
              <a:buClr>
                <a:srgbClr val="FFAB40"/>
              </a:buClr>
              <a:buSzPts val="2800"/>
              <a:buFont typeface="DM Sans"/>
              <a:buChar char="❏"/>
              <a:tabLst/>
              <a:defRPr/>
            </a:pPr>
            <a:endPar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endParaRPr>
          </a:p>
        </p:txBody>
      </p:sp>
    </p:spTree>
    <p:extLst>
      <p:ext uri="{BB962C8B-B14F-4D97-AF65-F5344CB8AC3E}">
        <p14:creationId xmlns:p14="http://schemas.microsoft.com/office/powerpoint/2010/main" val="4215191809"/>
      </p:ext>
    </p:extLst>
  </p:cSld>
  <p:clrMapOvr>
    <a:masterClrMapping/>
  </p:clrMapOvr>
  <mc:AlternateContent xmlns:mc="http://schemas.openxmlformats.org/markup-compatibility/2006" xmlns:p14="http://schemas.microsoft.com/office/powerpoint/2010/main">
    <mc:Choice Requires="p14">
      <p:transition spd="med" p14:dur="700" advTm="100">
        <p:fade/>
      </p:transition>
    </mc:Choice>
    <mc:Fallback xmlns="">
      <p:transition spd="med" advTm="1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59D4C-495B-6228-C6EB-7E976B3B5F62}"/>
            </a:ext>
          </a:extLst>
        </p:cNvPr>
        <p:cNvGrpSpPr/>
        <p:nvPr/>
      </p:nvGrpSpPr>
      <p:grpSpPr>
        <a:xfrm>
          <a:off x="0" y="0"/>
          <a:ext cx="0" cy="0"/>
          <a:chOff x="0" y="0"/>
          <a:chExt cx="0" cy="0"/>
        </a:xfrm>
      </p:grpSpPr>
      <p:pic>
        <p:nvPicPr>
          <p:cNvPr id="4" name="תמונה 3">
            <a:extLst>
              <a:ext uri="{FF2B5EF4-FFF2-40B4-BE49-F238E27FC236}">
                <a16:creationId xmlns:a16="http://schemas.microsoft.com/office/drawing/2014/main" id="{6F95E863-B97E-597D-A2DE-BE4A62309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5036457" y="1"/>
            <a:ext cx="17794514" cy="6858000"/>
          </a:xfrm>
          <a:prstGeom prst="rect">
            <a:avLst/>
          </a:prstGeom>
        </p:spPr>
      </p:pic>
      <p:sp>
        <p:nvSpPr>
          <p:cNvPr id="6" name="מלבן 5">
            <a:extLst>
              <a:ext uri="{FF2B5EF4-FFF2-40B4-BE49-F238E27FC236}">
                <a16:creationId xmlns:a16="http://schemas.microsoft.com/office/drawing/2014/main" id="{1A565ED8-06FB-9674-F8E5-6CE96191199A}"/>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5" name="אליפסה 4">
            <a:extLst>
              <a:ext uri="{FF2B5EF4-FFF2-40B4-BE49-F238E27FC236}">
                <a16:creationId xmlns:a16="http://schemas.microsoft.com/office/drawing/2014/main" id="{63BC3333-5639-F83C-B878-717F747C57A8}"/>
              </a:ext>
            </a:extLst>
          </p:cNvPr>
          <p:cNvSpPr/>
          <p:nvPr/>
        </p:nvSpPr>
        <p:spPr>
          <a:xfrm>
            <a:off x="425301" y="2330508"/>
            <a:ext cx="2232000" cy="2196981"/>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mn-cs"/>
              </a:rPr>
              <a:t>Innovation &amp; Contribution</a:t>
            </a:r>
          </a:p>
        </p:txBody>
      </p:sp>
      <p:sp>
        <p:nvSpPr>
          <p:cNvPr id="3" name="תיבת טקסט 2">
            <a:extLst>
              <a:ext uri="{FF2B5EF4-FFF2-40B4-BE49-F238E27FC236}">
                <a16:creationId xmlns:a16="http://schemas.microsoft.com/office/drawing/2014/main" id="{42A40DFF-1449-8EE0-2680-77AE7C08EB2C}"/>
              </a:ext>
            </a:extLst>
          </p:cNvPr>
          <p:cNvSpPr txBox="1"/>
          <p:nvPr/>
        </p:nvSpPr>
        <p:spPr>
          <a:xfrm>
            <a:off x="2937876" y="1588079"/>
            <a:ext cx="8410717" cy="3296480"/>
          </a:xfrm>
          <a:prstGeom prst="rect">
            <a:avLst/>
          </a:prstGeom>
          <a:noFill/>
        </p:spPr>
        <p:txBody>
          <a:bodyPr wrap="square">
            <a:spAutoFit/>
          </a:bodyPr>
          <a:lstStyle/>
          <a:p>
            <a:pPr marL="457200" marR="0" lvl="0" indent="-406400" algn="l" defTabSz="914400" rtl="0" eaLnBrk="1" fontAlgn="auto" latinLnBrk="0" hangingPunct="1">
              <a:lnSpc>
                <a:spcPct val="125000"/>
              </a:lnSpc>
              <a:spcBef>
                <a:spcPts val="0"/>
              </a:spcBef>
              <a:spcAft>
                <a:spcPts val="0"/>
              </a:spcAft>
              <a:buClr>
                <a:srgbClr val="FFAB40"/>
              </a:buClr>
              <a:buSzPts val="28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Application of Skeleton-based approach for citation anomaly detection.</a:t>
            </a:r>
          </a:p>
          <a:p>
            <a:pPr marL="457200" marR="0" lvl="0" indent="-406400" algn="l" defTabSz="914400" rtl="0" eaLnBrk="1" fontAlgn="auto" latinLnBrk="0" hangingPunct="1">
              <a:lnSpc>
                <a:spcPct val="125000"/>
              </a:lnSpc>
              <a:spcBef>
                <a:spcPts val="0"/>
              </a:spcBef>
              <a:spcAft>
                <a:spcPts val="0"/>
              </a:spcAft>
              <a:buClr>
                <a:srgbClr val="FFAB40"/>
              </a:buClr>
              <a:buSzPts val="2800"/>
              <a:buFont typeface="DM Sans"/>
              <a:buChar char="❏"/>
              <a:tabLst/>
              <a:defRPr/>
            </a:pPr>
            <a:endPar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endParaRPr>
          </a:p>
          <a:p>
            <a:pPr marL="457200" indent="-406400" algn="l" rtl="0">
              <a:lnSpc>
                <a:spcPct val="125000"/>
              </a:lnSpc>
              <a:buClr>
                <a:srgbClr val="FFAB40"/>
              </a:buClr>
              <a:buSzPts val="2800"/>
              <a:buFont typeface="DM Sans"/>
              <a:buChar char="❏"/>
              <a:defRPr/>
            </a:pPr>
            <a:r>
              <a:rPr lang="en-US" sz="2400" dirty="0">
                <a:solidFill>
                  <a:srgbClr val="F3F3F3"/>
                </a:solidFill>
                <a:latin typeface="DM Sans"/>
                <a:ea typeface="DM Sans"/>
                <a:cs typeface="DM Sans"/>
                <a:sym typeface="DM Sans"/>
              </a:rPr>
              <a:t>By that improving the capability to predict anomalies.</a:t>
            </a:r>
          </a:p>
          <a:p>
            <a:pPr marL="457200" indent="-406400" algn="l" rtl="0">
              <a:lnSpc>
                <a:spcPct val="125000"/>
              </a:lnSpc>
              <a:buClr>
                <a:srgbClr val="FFAB40"/>
              </a:buClr>
              <a:buSzPts val="2800"/>
              <a:buFont typeface="DM Sans"/>
              <a:buChar char="❏"/>
              <a:defRPr/>
            </a:pPr>
            <a:endParaRPr lang="en-US" sz="2400" dirty="0">
              <a:solidFill>
                <a:srgbClr val="F3F3F3"/>
              </a:solidFill>
              <a:latin typeface="DM Sans"/>
              <a:ea typeface="DM Sans"/>
              <a:cs typeface="DM Sans"/>
              <a:sym typeface="DM Sans"/>
            </a:endParaRPr>
          </a:p>
          <a:p>
            <a:pPr marL="457200" indent="-406400" algn="l" rtl="0">
              <a:lnSpc>
                <a:spcPct val="125000"/>
              </a:lnSpc>
              <a:buClr>
                <a:srgbClr val="FFAB40"/>
              </a:buClr>
              <a:buSzPts val="2800"/>
              <a:buFont typeface="DM Sans"/>
              <a:buChar char="❏"/>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Continuous-time modeling of citation dynamics.</a:t>
            </a:r>
          </a:p>
          <a:p>
            <a:pPr marL="457200" marR="0" lvl="0" indent="-406400" algn="l" defTabSz="914400" rtl="0" eaLnBrk="1" fontAlgn="auto" latinLnBrk="0" hangingPunct="1">
              <a:lnSpc>
                <a:spcPct val="125000"/>
              </a:lnSpc>
              <a:spcBef>
                <a:spcPts val="0"/>
              </a:spcBef>
              <a:spcAft>
                <a:spcPts val="0"/>
              </a:spcAft>
              <a:buClr>
                <a:srgbClr val="FFAB40"/>
              </a:buClr>
              <a:buSzPts val="2800"/>
              <a:buFont typeface="DM Sans"/>
              <a:buChar char="❏"/>
              <a:tabLst/>
              <a:defRPr/>
            </a:pPr>
            <a:endPar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endParaRPr>
          </a:p>
        </p:txBody>
      </p:sp>
      <p:sp>
        <p:nvSpPr>
          <p:cNvPr id="2" name="Google Shape;295;p51">
            <a:extLst>
              <a:ext uri="{FF2B5EF4-FFF2-40B4-BE49-F238E27FC236}">
                <a16:creationId xmlns:a16="http://schemas.microsoft.com/office/drawing/2014/main" id="{34975231-62BF-632C-149D-160537325921}"/>
              </a:ext>
            </a:extLst>
          </p:cNvPr>
          <p:cNvSpPr/>
          <p:nvPr/>
        </p:nvSpPr>
        <p:spPr>
          <a:xfrm rot="16200000">
            <a:off x="11371716" y="6037105"/>
            <a:ext cx="797163" cy="843406"/>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1"/>
          </a:solidFill>
          <a:ln>
            <a:noFill/>
          </a:ln>
        </p:spPr>
        <p:txBody>
          <a:bodyPr spcFirstLastPara="1" vert="vert" wrap="square" lIns="91425" tIns="91425" rIns="91425" bIns="91425" anchor="b" anchorCtr="1">
            <a:noAutofit/>
          </a:bodyPr>
          <a:lstStyle/>
          <a:p>
            <a:pPr marL="0" lvl="0" indent="0" algn="l" rtl="0">
              <a:spcBef>
                <a:spcPts val="0"/>
              </a:spcBef>
              <a:spcAft>
                <a:spcPts val="0"/>
              </a:spcAft>
              <a:buNone/>
            </a:pPr>
            <a:r>
              <a:rPr lang="en-US" sz="2400" dirty="0"/>
              <a:t>19</a:t>
            </a:r>
            <a:endParaRPr sz="2800" dirty="0"/>
          </a:p>
        </p:txBody>
      </p:sp>
    </p:spTree>
    <p:extLst>
      <p:ext uri="{BB962C8B-B14F-4D97-AF65-F5344CB8AC3E}">
        <p14:creationId xmlns:p14="http://schemas.microsoft.com/office/powerpoint/2010/main" val="3313459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7FF19-D8AE-7448-5DD1-4AB6F5E779E1}"/>
            </a:ext>
          </a:extLst>
        </p:cNvPr>
        <p:cNvGrpSpPr/>
        <p:nvPr/>
      </p:nvGrpSpPr>
      <p:grpSpPr>
        <a:xfrm>
          <a:off x="0" y="0"/>
          <a:ext cx="0" cy="0"/>
          <a:chOff x="0" y="0"/>
          <a:chExt cx="0" cy="0"/>
        </a:xfrm>
      </p:grpSpPr>
      <p:pic>
        <p:nvPicPr>
          <p:cNvPr id="37" name="תמונה 36">
            <a:extLst>
              <a:ext uri="{FF2B5EF4-FFF2-40B4-BE49-F238E27FC236}">
                <a16:creationId xmlns:a16="http://schemas.microsoft.com/office/drawing/2014/main" id="{EB038718-3A9A-2633-3CDA-0EF40B551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0100" y="0"/>
            <a:ext cx="12192000" cy="6858000"/>
          </a:xfrm>
          <a:prstGeom prst="rect">
            <a:avLst/>
          </a:prstGeom>
        </p:spPr>
      </p:pic>
      <p:pic>
        <p:nvPicPr>
          <p:cNvPr id="9" name="תמונה 8">
            <a:extLst>
              <a:ext uri="{FF2B5EF4-FFF2-40B4-BE49-F238E27FC236}">
                <a16:creationId xmlns:a16="http://schemas.microsoft.com/office/drawing/2014/main" id="{3F73B804-55F6-2075-4204-9A91A320EB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7951" y="0"/>
            <a:ext cx="21381912" cy="6858000"/>
          </a:xfrm>
          <a:prstGeom prst="rect">
            <a:avLst/>
          </a:prstGeom>
        </p:spPr>
      </p:pic>
      <p:sp>
        <p:nvSpPr>
          <p:cNvPr id="4" name="מלבן 3">
            <a:extLst>
              <a:ext uri="{FF2B5EF4-FFF2-40B4-BE49-F238E27FC236}">
                <a16:creationId xmlns:a16="http://schemas.microsoft.com/office/drawing/2014/main" id="{E797A9C6-92AD-C49E-2267-47D7914B8BA9}"/>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5" name="אליפסה 4">
            <a:extLst>
              <a:ext uri="{FF2B5EF4-FFF2-40B4-BE49-F238E27FC236}">
                <a16:creationId xmlns:a16="http://schemas.microsoft.com/office/drawing/2014/main" id="{19F6F15A-44F3-080D-6765-8CDCAFD03AB2}"/>
              </a:ext>
            </a:extLst>
          </p:cNvPr>
          <p:cNvSpPr/>
          <p:nvPr/>
        </p:nvSpPr>
        <p:spPr>
          <a:xfrm>
            <a:off x="425301" y="2330508"/>
            <a:ext cx="2214276" cy="2196981"/>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Problem Statement</a:t>
            </a: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3" name="תיבת טקסט 2">
            <a:extLst>
              <a:ext uri="{FF2B5EF4-FFF2-40B4-BE49-F238E27FC236}">
                <a16:creationId xmlns:a16="http://schemas.microsoft.com/office/drawing/2014/main" id="{BEB8E562-C104-DCED-AC4A-29D72CB25854}"/>
              </a:ext>
            </a:extLst>
          </p:cNvPr>
          <p:cNvSpPr txBox="1"/>
          <p:nvPr/>
        </p:nvSpPr>
        <p:spPr>
          <a:xfrm>
            <a:off x="3751733" y="497839"/>
            <a:ext cx="8014965" cy="3919727"/>
          </a:xfrm>
          <a:prstGeom prst="rect">
            <a:avLst/>
          </a:prstGeom>
          <a:noFill/>
        </p:spPr>
        <p:txBody>
          <a:bodyPr wrap="square">
            <a:spAutoFit/>
          </a:bodyPr>
          <a:lstStyle/>
          <a:p>
            <a:pPr marL="457200" marR="0" lvl="0" indent="-381000" algn="l" defTabSz="914400" rtl="0" eaLnBrk="1" fontAlgn="auto" latinLnBrk="0" hangingPunct="1">
              <a:lnSpc>
                <a:spcPct val="150000"/>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Citation networ</a:t>
            </a:r>
            <a:r>
              <a:rPr kumimoji="0" lang="en-US" sz="2400" b="0" i="0" u="none" strike="noStrike" kern="1200" cap="none" spc="0" normalizeH="0" baseline="0" noProof="0" dirty="0">
                <a:ln>
                  <a:noFill/>
                </a:ln>
                <a:solidFill>
                  <a:srgbClr val="FFFFFF"/>
                </a:solidFill>
                <a:effectLst/>
                <a:uLnTx/>
                <a:uFillTx/>
                <a:latin typeface="DM Sans"/>
                <a:ea typeface="DM Sans"/>
                <a:cs typeface="DM Sans"/>
                <a:sym typeface="DM Sans"/>
              </a:rPr>
              <a:t>ks are hierarchical and dynamic</a:t>
            </a:r>
          </a:p>
          <a:p>
            <a:pPr marL="457200" marR="0" lvl="0" indent="-381000" algn="l" defTabSz="914400" rtl="0" eaLnBrk="1" fontAlgn="auto" latinLnBrk="0" hangingPunct="1">
              <a:lnSpc>
                <a:spcPct val="150000"/>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Traditional static models fail to capture this temporal evolution, offering only snapshot views.</a:t>
            </a:r>
          </a:p>
          <a:p>
            <a:pPr marL="457200" marR="0" lvl="0" indent="-381000" algn="l" defTabSz="914400" rtl="0" eaLnBrk="1" fontAlgn="auto" latinLnBrk="0" hangingPunct="1">
              <a:lnSpc>
                <a:spcPct val="150000"/>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Existing methods struggle with:</a:t>
            </a:r>
          </a:p>
          <a:p>
            <a:pPr marL="914400" marR="0" lvl="0" indent="-381000" algn="l" defTabSz="914400" rtl="0" eaLnBrk="1" fontAlgn="auto" latinLnBrk="0" hangingPunct="1">
              <a:lnSpc>
                <a:spcPct val="150000"/>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Capturing hierarchy</a:t>
            </a:r>
          </a:p>
          <a:p>
            <a:pPr marL="914400" marR="0" lvl="0" indent="-381000" algn="l" defTabSz="914400" rtl="0" eaLnBrk="1" fontAlgn="auto" latinLnBrk="0" hangingPunct="1">
              <a:lnSpc>
                <a:spcPct val="150000"/>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Modeling temporal evolution</a:t>
            </a:r>
          </a:p>
          <a:p>
            <a:pPr marL="914400" marR="0" lvl="0" indent="-381000" algn="l" defTabSz="914400" rtl="0" eaLnBrk="1" fontAlgn="auto" latinLnBrk="0" hangingPunct="1">
              <a:lnSpc>
                <a:spcPct val="150000"/>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Detecting unexpected citation patterns</a:t>
            </a:r>
          </a:p>
        </p:txBody>
      </p:sp>
      <p:sp>
        <p:nvSpPr>
          <p:cNvPr id="22" name="אליפסה 21">
            <a:extLst>
              <a:ext uri="{FF2B5EF4-FFF2-40B4-BE49-F238E27FC236}">
                <a16:creationId xmlns:a16="http://schemas.microsoft.com/office/drawing/2014/main" id="{D4B5C4AD-934E-858B-3367-793933EAD441}"/>
              </a:ext>
            </a:extLst>
          </p:cNvPr>
          <p:cNvSpPr/>
          <p:nvPr/>
        </p:nvSpPr>
        <p:spPr>
          <a:xfrm>
            <a:off x="13757831" y="1617641"/>
            <a:ext cx="3600000" cy="3600000"/>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a:ea typeface="+mn-ea"/>
                <a:cs typeface="+mn-cs"/>
              </a:rPr>
              <a:t>Motivation</a:t>
            </a:r>
          </a:p>
        </p:txBody>
      </p:sp>
      <p:sp>
        <p:nvSpPr>
          <p:cNvPr id="2" name="Google Shape;295;p51">
            <a:extLst>
              <a:ext uri="{FF2B5EF4-FFF2-40B4-BE49-F238E27FC236}">
                <a16:creationId xmlns:a16="http://schemas.microsoft.com/office/drawing/2014/main" id="{95A908C1-83C1-9485-290A-064F69EBAC40}"/>
              </a:ext>
            </a:extLst>
          </p:cNvPr>
          <p:cNvSpPr/>
          <p:nvPr/>
        </p:nvSpPr>
        <p:spPr>
          <a:xfrm rot="16200000">
            <a:off x="11371716" y="6037105"/>
            <a:ext cx="797163" cy="843406"/>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1"/>
          </a:solidFill>
          <a:ln>
            <a:noFill/>
          </a:ln>
        </p:spPr>
        <p:txBody>
          <a:bodyPr spcFirstLastPara="1" vert="vert" wrap="square" lIns="91425" tIns="91425" rIns="91425" bIns="91425" anchor="b" anchorCtr="1">
            <a:noAutofit/>
          </a:bodyPr>
          <a:lstStyle/>
          <a:p>
            <a:pPr marL="0" lvl="0" indent="0" algn="l" rtl="0">
              <a:spcBef>
                <a:spcPts val="0"/>
              </a:spcBef>
              <a:spcAft>
                <a:spcPts val="0"/>
              </a:spcAft>
              <a:buNone/>
            </a:pPr>
            <a:r>
              <a:rPr lang="en-US" sz="2400" dirty="0"/>
              <a:t>1</a:t>
            </a:r>
            <a:endParaRPr sz="2800" dirty="0"/>
          </a:p>
        </p:txBody>
      </p:sp>
    </p:spTree>
    <p:extLst>
      <p:ext uri="{BB962C8B-B14F-4D97-AF65-F5344CB8AC3E}">
        <p14:creationId xmlns:p14="http://schemas.microsoft.com/office/powerpoint/2010/main" val="1429787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2B569-66E7-B14E-729A-73AC4D1D852D}"/>
            </a:ext>
          </a:extLst>
        </p:cNvPr>
        <p:cNvGrpSpPr/>
        <p:nvPr/>
      </p:nvGrpSpPr>
      <p:grpSpPr>
        <a:xfrm>
          <a:off x="0" y="0"/>
          <a:ext cx="0" cy="0"/>
          <a:chOff x="0" y="0"/>
          <a:chExt cx="0" cy="0"/>
        </a:xfrm>
      </p:grpSpPr>
      <p:pic>
        <p:nvPicPr>
          <p:cNvPr id="13" name="תמונה 12">
            <a:extLst>
              <a:ext uri="{FF2B5EF4-FFF2-40B4-BE49-F238E27FC236}">
                <a16:creationId xmlns:a16="http://schemas.microsoft.com/office/drawing/2014/main" id="{87CF3B61-442D-690D-6865-2C1A718E8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a:off x="0" y="-5"/>
            <a:ext cx="17272000" cy="6858002"/>
          </a:xfrm>
          <a:prstGeom prst="rect">
            <a:avLst/>
          </a:prstGeom>
        </p:spPr>
      </p:pic>
      <p:sp>
        <p:nvSpPr>
          <p:cNvPr id="4" name="מלבן 3">
            <a:extLst>
              <a:ext uri="{FF2B5EF4-FFF2-40B4-BE49-F238E27FC236}">
                <a16:creationId xmlns:a16="http://schemas.microsoft.com/office/drawing/2014/main" id="{926C4303-A60C-6743-C7FE-D88764B405B3}"/>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5" name="אליפסה 4">
            <a:extLst>
              <a:ext uri="{FF2B5EF4-FFF2-40B4-BE49-F238E27FC236}">
                <a16:creationId xmlns:a16="http://schemas.microsoft.com/office/drawing/2014/main" id="{61E1C0A8-845E-AAE1-DA85-16A608F62EDE}"/>
              </a:ext>
            </a:extLst>
          </p:cNvPr>
          <p:cNvSpPr/>
          <p:nvPr/>
        </p:nvSpPr>
        <p:spPr>
          <a:xfrm>
            <a:off x="4296000" y="1617641"/>
            <a:ext cx="3743100" cy="3600000"/>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a:ea typeface="+mn-ea"/>
                <a:cs typeface="+mn-cs"/>
              </a:rPr>
              <a:t>Summary</a:t>
            </a:r>
          </a:p>
        </p:txBody>
      </p:sp>
      <p:sp>
        <p:nvSpPr>
          <p:cNvPr id="2" name="תיבת טקסט 1">
            <a:extLst>
              <a:ext uri="{FF2B5EF4-FFF2-40B4-BE49-F238E27FC236}">
                <a16:creationId xmlns:a16="http://schemas.microsoft.com/office/drawing/2014/main" id="{857FEED1-A6C0-E00A-525D-4D0EF8ECD4A1}"/>
              </a:ext>
            </a:extLst>
          </p:cNvPr>
          <p:cNvSpPr txBox="1"/>
          <p:nvPr/>
        </p:nvSpPr>
        <p:spPr>
          <a:xfrm>
            <a:off x="12413230" y="823504"/>
            <a:ext cx="8944935" cy="5143139"/>
          </a:xfrm>
          <a:prstGeom prst="rect">
            <a:avLst/>
          </a:prstGeom>
          <a:noFill/>
        </p:spPr>
        <p:txBody>
          <a:bodyPr wrap="square">
            <a:spAutoFit/>
          </a:bodyPr>
          <a:lstStyle/>
          <a:p>
            <a:pPr marL="457200" marR="0" lvl="0" indent="-406400" algn="l" defTabSz="914400" rtl="0" eaLnBrk="1" fontAlgn="auto" latinLnBrk="0" hangingPunct="1">
              <a:lnSpc>
                <a:spcPct val="125000"/>
              </a:lnSpc>
              <a:spcBef>
                <a:spcPts val="0"/>
              </a:spcBef>
              <a:spcAft>
                <a:spcPts val="0"/>
              </a:spcAft>
              <a:buClr>
                <a:srgbClr val="FFAB40"/>
              </a:buClr>
              <a:buSzPts val="2800"/>
              <a:buFont typeface="DM Sans"/>
              <a:buChar char="❏"/>
              <a:tabLst/>
              <a:defRPr/>
            </a:pPr>
            <a:r>
              <a:rPr kumimoji="0" lang="en-US" sz="2400" b="1" i="0" u="none" strike="noStrike" kern="1200" cap="none" spc="0" normalizeH="0" baseline="0" noProof="0" dirty="0">
                <a:ln>
                  <a:noFill/>
                </a:ln>
                <a:solidFill>
                  <a:schemeClr val="tx2"/>
                </a:solidFill>
                <a:effectLst/>
                <a:uLnTx/>
                <a:uFillTx/>
                <a:latin typeface="DM Sans"/>
                <a:ea typeface="DM Sans"/>
                <a:cs typeface="DM Sans"/>
                <a:sym typeface="DM Sans"/>
              </a:rPr>
              <a:t>Problem:</a:t>
            </a: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 Citation networks evolve dynamically, but current static models miss temporal patterns and fail to detect anomalous citation behaviors</a:t>
            </a:r>
            <a:b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br>
            <a:endPar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endParaRPr>
          </a:p>
          <a:p>
            <a:pPr marL="457200" marR="0" lvl="0" indent="-406400" algn="l" defTabSz="914400" rtl="0" eaLnBrk="1" fontAlgn="auto" latinLnBrk="0" hangingPunct="1">
              <a:lnSpc>
                <a:spcPct val="125000"/>
              </a:lnSpc>
              <a:spcBef>
                <a:spcPts val="0"/>
              </a:spcBef>
              <a:spcAft>
                <a:spcPts val="0"/>
              </a:spcAft>
              <a:buClr>
                <a:srgbClr val="FFAB40"/>
              </a:buClr>
              <a:buSzPts val="28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 </a:t>
            </a:r>
            <a:r>
              <a:rPr kumimoji="0" lang="en-US" sz="2400" b="1" i="0" u="none" strike="noStrike" kern="1200" cap="none" spc="0" normalizeH="0" baseline="0" noProof="0" dirty="0">
                <a:ln>
                  <a:noFill/>
                </a:ln>
                <a:solidFill>
                  <a:schemeClr val="tx2"/>
                </a:solidFill>
                <a:effectLst/>
                <a:uLnTx/>
                <a:uFillTx/>
                <a:latin typeface="DM Sans"/>
                <a:ea typeface="DM Sans"/>
                <a:cs typeface="DM Sans"/>
                <a:sym typeface="DM Sans"/>
              </a:rPr>
              <a:t>Solution:</a:t>
            </a:r>
            <a:r>
              <a:rPr kumimoji="0" lang="en-US" sz="2400" b="0" i="0" u="none" strike="noStrike" kern="1200" cap="none" spc="0" normalizeH="0" baseline="0" noProof="0" dirty="0">
                <a:ln>
                  <a:noFill/>
                </a:ln>
                <a:solidFill>
                  <a:schemeClr val="tx2"/>
                </a:solidFill>
                <a:effectLst/>
                <a:uLnTx/>
                <a:uFillTx/>
                <a:latin typeface="DM Sans"/>
                <a:ea typeface="DM Sans"/>
                <a:cs typeface="DM Sans"/>
                <a:sym typeface="DM Sans"/>
              </a:rPr>
              <a:t> </a:t>
            </a: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Skeleton-based framework using hyperbolic geometry + Neural ODEs to model continuous citation dynamics and detect deviations</a:t>
            </a:r>
            <a:b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br>
            <a:endPar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endParaRPr>
          </a:p>
          <a:p>
            <a:pPr marL="457200" marR="0" lvl="0" indent="-406400" algn="l" defTabSz="914400" rtl="0" eaLnBrk="1" fontAlgn="auto" latinLnBrk="0" hangingPunct="1">
              <a:lnSpc>
                <a:spcPct val="125000"/>
              </a:lnSpc>
              <a:spcBef>
                <a:spcPts val="0"/>
              </a:spcBef>
              <a:spcAft>
                <a:spcPts val="0"/>
              </a:spcAft>
              <a:buClr>
                <a:srgbClr val="FFAB40"/>
              </a:buClr>
              <a:buSzPts val="2800"/>
              <a:buFont typeface="DM Sans"/>
              <a:buChar char="❏"/>
              <a:tabLst/>
              <a:defRPr/>
            </a:pPr>
            <a:r>
              <a:rPr kumimoji="0" lang="en-US" sz="2400" b="1" i="0" u="none" strike="noStrike" kern="1200" cap="none" spc="0" normalizeH="0" baseline="0" noProof="0" dirty="0">
                <a:ln>
                  <a:noFill/>
                </a:ln>
                <a:solidFill>
                  <a:schemeClr val="tx2"/>
                </a:solidFill>
                <a:effectLst/>
                <a:uLnTx/>
                <a:uFillTx/>
                <a:latin typeface="DM Sans"/>
                <a:ea typeface="DM Sans"/>
                <a:cs typeface="DM Sans"/>
                <a:sym typeface="DM Sans"/>
              </a:rPr>
              <a:t>Impact:</a:t>
            </a:r>
            <a:r>
              <a:rPr kumimoji="0" lang="en-US" sz="2400" b="0" i="0" u="none" strike="noStrike" kern="1200" cap="none" spc="0" normalizeH="0" baseline="0" noProof="0" dirty="0">
                <a:ln>
                  <a:noFill/>
                </a:ln>
                <a:solidFill>
                  <a:schemeClr val="tx2"/>
                </a:solidFill>
                <a:effectLst/>
                <a:uLnTx/>
                <a:uFillTx/>
                <a:latin typeface="DM Sans"/>
                <a:ea typeface="DM Sans"/>
                <a:cs typeface="DM Sans"/>
                <a:sym typeface="DM Sans"/>
              </a:rPr>
              <a:t> </a:t>
            </a: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Enhanced scholarly influence analysis, research trend identification, and understanding of knowledge propagation dynamics</a:t>
            </a:r>
          </a:p>
        </p:txBody>
      </p:sp>
    </p:spTree>
    <p:extLst>
      <p:ext uri="{BB962C8B-B14F-4D97-AF65-F5344CB8AC3E}">
        <p14:creationId xmlns:p14="http://schemas.microsoft.com/office/powerpoint/2010/main" val="611359384"/>
      </p:ext>
    </p:extLst>
  </p:cSld>
  <p:clrMapOvr>
    <a:masterClrMapping/>
  </p:clrMapOvr>
  <mc:AlternateContent xmlns:mc="http://schemas.openxmlformats.org/markup-compatibility/2006" xmlns:p14="http://schemas.microsoft.com/office/powerpoint/2010/main">
    <mc:Choice Requires="p14">
      <p:transition spd="med" p14:dur="700" advTm="100">
        <p:fade/>
      </p:transition>
    </mc:Choice>
    <mc:Fallback xmlns="">
      <p:transition spd="med" advTm="1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1D9FC-061F-1275-A9EF-FFC8D55A0361}"/>
            </a:ext>
          </a:extLst>
        </p:cNvPr>
        <p:cNvGrpSpPr/>
        <p:nvPr/>
      </p:nvGrpSpPr>
      <p:grpSpPr>
        <a:xfrm>
          <a:off x="0" y="0"/>
          <a:ext cx="0" cy="0"/>
          <a:chOff x="0" y="0"/>
          <a:chExt cx="0" cy="0"/>
        </a:xfrm>
      </p:grpSpPr>
      <p:pic>
        <p:nvPicPr>
          <p:cNvPr id="2" name="תמונה 1">
            <a:extLst>
              <a:ext uri="{FF2B5EF4-FFF2-40B4-BE49-F238E27FC236}">
                <a16:creationId xmlns:a16="http://schemas.microsoft.com/office/drawing/2014/main" id="{5D2A078C-5B03-DCE3-6E42-5CDF7B9302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a:off x="-5080000" y="-5"/>
            <a:ext cx="17272000" cy="6858002"/>
          </a:xfrm>
          <a:prstGeom prst="rect">
            <a:avLst/>
          </a:prstGeom>
        </p:spPr>
      </p:pic>
      <p:sp>
        <p:nvSpPr>
          <p:cNvPr id="6" name="מלבן 5">
            <a:extLst>
              <a:ext uri="{FF2B5EF4-FFF2-40B4-BE49-F238E27FC236}">
                <a16:creationId xmlns:a16="http://schemas.microsoft.com/office/drawing/2014/main" id="{911BBB40-23C6-BF89-F130-E5A6F3AC60A8}"/>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5" name="אליפסה 4">
            <a:extLst>
              <a:ext uri="{FF2B5EF4-FFF2-40B4-BE49-F238E27FC236}">
                <a16:creationId xmlns:a16="http://schemas.microsoft.com/office/drawing/2014/main" id="{ACD52988-0DC3-BC5D-64D8-570AE77A8EA2}"/>
              </a:ext>
            </a:extLst>
          </p:cNvPr>
          <p:cNvSpPr/>
          <p:nvPr/>
        </p:nvSpPr>
        <p:spPr>
          <a:xfrm>
            <a:off x="425301" y="2330508"/>
            <a:ext cx="2214276" cy="2196981"/>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mn-cs"/>
              </a:rPr>
              <a:t>Summary</a:t>
            </a:r>
          </a:p>
        </p:txBody>
      </p:sp>
      <p:sp>
        <p:nvSpPr>
          <p:cNvPr id="3" name="תיבת טקסט 2">
            <a:extLst>
              <a:ext uri="{FF2B5EF4-FFF2-40B4-BE49-F238E27FC236}">
                <a16:creationId xmlns:a16="http://schemas.microsoft.com/office/drawing/2014/main" id="{E09111E3-AF1E-773F-7B6F-179CC38A4AA4}"/>
              </a:ext>
            </a:extLst>
          </p:cNvPr>
          <p:cNvSpPr txBox="1"/>
          <p:nvPr/>
        </p:nvSpPr>
        <p:spPr>
          <a:xfrm>
            <a:off x="2821763" y="823504"/>
            <a:ext cx="8944935" cy="5143139"/>
          </a:xfrm>
          <a:prstGeom prst="rect">
            <a:avLst/>
          </a:prstGeom>
          <a:noFill/>
        </p:spPr>
        <p:txBody>
          <a:bodyPr wrap="square">
            <a:spAutoFit/>
          </a:bodyPr>
          <a:lstStyle/>
          <a:p>
            <a:pPr marL="457200" marR="0" lvl="0" indent="-406400" algn="l" defTabSz="914400" rtl="0" eaLnBrk="1" fontAlgn="auto" latinLnBrk="0" hangingPunct="1">
              <a:lnSpc>
                <a:spcPct val="125000"/>
              </a:lnSpc>
              <a:spcBef>
                <a:spcPts val="0"/>
              </a:spcBef>
              <a:spcAft>
                <a:spcPts val="0"/>
              </a:spcAft>
              <a:buClr>
                <a:srgbClr val="FFAB40"/>
              </a:buClr>
              <a:buSzPts val="2800"/>
              <a:buFont typeface="DM Sans"/>
              <a:buChar char="❏"/>
              <a:tabLst/>
              <a:defRPr/>
            </a:pPr>
            <a:r>
              <a:rPr kumimoji="0" lang="en-US" sz="2400" b="1" i="0" u="none" strike="noStrike" kern="1200" cap="none" spc="0" normalizeH="0" baseline="0" noProof="0" dirty="0">
                <a:ln>
                  <a:noFill/>
                </a:ln>
                <a:solidFill>
                  <a:schemeClr val="tx2"/>
                </a:solidFill>
                <a:effectLst/>
                <a:uLnTx/>
                <a:uFillTx/>
                <a:latin typeface="DM Sans"/>
                <a:ea typeface="DM Sans"/>
                <a:cs typeface="DM Sans"/>
                <a:sym typeface="DM Sans"/>
              </a:rPr>
              <a:t>Problem:</a:t>
            </a: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 Citation networks evolve dynamically, but current static models miss temporal patterns and fail to detect anomalous citation behaviors</a:t>
            </a:r>
            <a:b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br>
            <a:endPar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endParaRPr>
          </a:p>
          <a:p>
            <a:pPr marL="457200" marR="0" lvl="0" indent="-406400" algn="l" defTabSz="914400" rtl="0" eaLnBrk="1" fontAlgn="auto" latinLnBrk="0" hangingPunct="1">
              <a:lnSpc>
                <a:spcPct val="125000"/>
              </a:lnSpc>
              <a:spcBef>
                <a:spcPts val="0"/>
              </a:spcBef>
              <a:spcAft>
                <a:spcPts val="0"/>
              </a:spcAft>
              <a:buClr>
                <a:srgbClr val="FFAB40"/>
              </a:buClr>
              <a:buSzPts val="28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 </a:t>
            </a:r>
            <a:r>
              <a:rPr kumimoji="0" lang="en-US" sz="2400" b="1" i="0" u="none" strike="noStrike" kern="1200" cap="none" spc="0" normalizeH="0" baseline="0" noProof="0" dirty="0">
                <a:ln>
                  <a:noFill/>
                </a:ln>
                <a:solidFill>
                  <a:schemeClr val="tx2"/>
                </a:solidFill>
                <a:effectLst/>
                <a:uLnTx/>
                <a:uFillTx/>
                <a:latin typeface="DM Sans"/>
                <a:ea typeface="DM Sans"/>
                <a:cs typeface="DM Sans"/>
                <a:sym typeface="DM Sans"/>
              </a:rPr>
              <a:t>Solution:</a:t>
            </a:r>
            <a:r>
              <a:rPr kumimoji="0" lang="en-US" sz="2400" b="0" i="0" u="none" strike="noStrike" kern="1200" cap="none" spc="0" normalizeH="0" baseline="0" noProof="0" dirty="0">
                <a:ln>
                  <a:noFill/>
                </a:ln>
                <a:solidFill>
                  <a:schemeClr val="tx2"/>
                </a:solidFill>
                <a:effectLst/>
                <a:uLnTx/>
                <a:uFillTx/>
                <a:latin typeface="DM Sans"/>
                <a:ea typeface="DM Sans"/>
                <a:cs typeface="DM Sans"/>
                <a:sym typeface="DM Sans"/>
              </a:rPr>
              <a:t> </a:t>
            </a: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Skeleton-based framework using hyperbolic geometry + Neural ODEs to model continuous citation dynamics and detect deviations</a:t>
            </a:r>
            <a:b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br>
            <a:endPar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endParaRPr>
          </a:p>
          <a:p>
            <a:pPr marL="457200" marR="0" lvl="0" indent="-406400" algn="l" defTabSz="914400" rtl="0" eaLnBrk="1" fontAlgn="auto" latinLnBrk="0" hangingPunct="1">
              <a:lnSpc>
                <a:spcPct val="125000"/>
              </a:lnSpc>
              <a:spcBef>
                <a:spcPts val="0"/>
              </a:spcBef>
              <a:spcAft>
                <a:spcPts val="0"/>
              </a:spcAft>
              <a:buClr>
                <a:srgbClr val="FFAB40"/>
              </a:buClr>
              <a:buSzPts val="2800"/>
              <a:buFont typeface="DM Sans"/>
              <a:buChar char="❏"/>
              <a:tabLst/>
              <a:defRPr/>
            </a:pPr>
            <a:r>
              <a:rPr kumimoji="0" lang="en-US" sz="2400" b="1" i="0" u="none" strike="noStrike" kern="1200" cap="none" spc="0" normalizeH="0" baseline="0" noProof="0" dirty="0">
                <a:ln>
                  <a:noFill/>
                </a:ln>
                <a:solidFill>
                  <a:schemeClr val="tx2"/>
                </a:solidFill>
                <a:effectLst/>
                <a:uLnTx/>
                <a:uFillTx/>
                <a:latin typeface="DM Sans"/>
                <a:ea typeface="DM Sans"/>
                <a:cs typeface="DM Sans"/>
                <a:sym typeface="DM Sans"/>
              </a:rPr>
              <a:t>Impact:</a:t>
            </a:r>
            <a:r>
              <a:rPr kumimoji="0" lang="en-US" sz="2400" b="0" i="0" u="none" strike="noStrike" kern="1200" cap="none" spc="0" normalizeH="0" baseline="0" noProof="0" dirty="0">
                <a:ln>
                  <a:noFill/>
                </a:ln>
                <a:solidFill>
                  <a:schemeClr val="tx2"/>
                </a:solidFill>
                <a:effectLst/>
                <a:uLnTx/>
                <a:uFillTx/>
                <a:latin typeface="DM Sans"/>
                <a:ea typeface="DM Sans"/>
                <a:cs typeface="DM Sans"/>
                <a:sym typeface="DM Sans"/>
              </a:rPr>
              <a:t> </a:t>
            </a: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Enhanced scholarly influence analysis, research trend identification, and understanding of knowledge propagation dynamics</a:t>
            </a:r>
          </a:p>
        </p:txBody>
      </p:sp>
      <p:sp>
        <p:nvSpPr>
          <p:cNvPr id="4" name="Google Shape;295;p51">
            <a:extLst>
              <a:ext uri="{FF2B5EF4-FFF2-40B4-BE49-F238E27FC236}">
                <a16:creationId xmlns:a16="http://schemas.microsoft.com/office/drawing/2014/main" id="{9465D2D6-5817-7A32-028F-3913A02BEF79}"/>
              </a:ext>
            </a:extLst>
          </p:cNvPr>
          <p:cNvSpPr/>
          <p:nvPr/>
        </p:nvSpPr>
        <p:spPr>
          <a:xfrm rot="16200000">
            <a:off x="11371716" y="6037105"/>
            <a:ext cx="797163" cy="843406"/>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1"/>
          </a:solidFill>
          <a:ln>
            <a:noFill/>
          </a:ln>
        </p:spPr>
        <p:txBody>
          <a:bodyPr spcFirstLastPara="1" vert="vert" wrap="square" lIns="91425" tIns="91425" rIns="91425" bIns="91425" anchor="b" anchorCtr="1">
            <a:noAutofit/>
          </a:bodyPr>
          <a:lstStyle/>
          <a:p>
            <a:pPr marL="0" lvl="0" indent="0" algn="l" rtl="0">
              <a:spcBef>
                <a:spcPts val="0"/>
              </a:spcBef>
              <a:spcAft>
                <a:spcPts val="0"/>
              </a:spcAft>
              <a:buNone/>
            </a:pPr>
            <a:r>
              <a:rPr lang="en-US" sz="2400" dirty="0"/>
              <a:t>20</a:t>
            </a:r>
            <a:endParaRPr sz="2800" dirty="0"/>
          </a:p>
        </p:txBody>
      </p:sp>
      <p:grpSp>
        <p:nvGrpSpPr>
          <p:cNvPr id="11" name="קבוצה 10">
            <a:extLst>
              <a:ext uri="{FF2B5EF4-FFF2-40B4-BE49-F238E27FC236}">
                <a16:creationId xmlns:a16="http://schemas.microsoft.com/office/drawing/2014/main" id="{F76295AF-15C4-203D-8906-9A3C63CC70DC}"/>
              </a:ext>
            </a:extLst>
          </p:cNvPr>
          <p:cNvGrpSpPr/>
          <p:nvPr/>
        </p:nvGrpSpPr>
        <p:grpSpPr>
          <a:xfrm>
            <a:off x="961853" y="-2689300"/>
            <a:ext cx="2584500" cy="2584500"/>
            <a:chOff x="1801825" y="617697"/>
            <a:chExt cx="2584500" cy="2584500"/>
          </a:xfrm>
        </p:grpSpPr>
        <p:sp>
          <p:nvSpPr>
            <p:cNvPr id="12" name="Google Shape;2057;p60">
              <a:extLst>
                <a:ext uri="{FF2B5EF4-FFF2-40B4-BE49-F238E27FC236}">
                  <a16:creationId xmlns:a16="http://schemas.microsoft.com/office/drawing/2014/main" id="{AE94BE4E-FD5E-E1DE-CF35-3B3ECF893094}"/>
                </a:ext>
              </a:extLst>
            </p:cNvPr>
            <p:cNvSpPr/>
            <p:nvPr/>
          </p:nvSpPr>
          <p:spPr>
            <a:xfrm>
              <a:off x="1801825" y="617697"/>
              <a:ext cx="2584500" cy="258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58;p60">
              <a:extLst>
                <a:ext uri="{FF2B5EF4-FFF2-40B4-BE49-F238E27FC236}">
                  <a16:creationId xmlns:a16="http://schemas.microsoft.com/office/drawing/2014/main" id="{28DDC30E-51AD-0974-FAB9-5BD03216F947}"/>
                </a:ext>
              </a:extLst>
            </p:cNvPr>
            <p:cNvSpPr txBox="1">
              <a:spLocks/>
            </p:cNvSpPr>
            <p:nvPr/>
          </p:nvSpPr>
          <p:spPr>
            <a:xfrm>
              <a:off x="1801825" y="1547997"/>
              <a:ext cx="2584500" cy="72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3600" kern="0" dirty="0">
                  <a:solidFill>
                    <a:schemeClr val="accent6"/>
                  </a:solidFill>
                </a:rPr>
                <a:t>THANKS!</a:t>
              </a:r>
              <a:endParaRPr lang="en" sz="3600" kern="0" dirty="0">
                <a:solidFill>
                  <a:schemeClr val="accent6"/>
                </a:solidFill>
              </a:endParaRPr>
            </a:p>
          </p:txBody>
        </p:sp>
      </p:grpSp>
      <p:cxnSp>
        <p:nvCxnSpPr>
          <p:cNvPr id="14" name="Google Shape;2064;p60">
            <a:extLst>
              <a:ext uri="{FF2B5EF4-FFF2-40B4-BE49-F238E27FC236}">
                <a16:creationId xmlns:a16="http://schemas.microsoft.com/office/drawing/2014/main" id="{3D100099-ECF4-8A06-0059-2FC3EAD79064}"/>
              </a:ext>
            </a:extLst>
          </p:cNvPr>
          <p:cNvCxnSpPr>
            <a:cxnSpLocks/>
          </p:cNvCxnSpPr>
          <p:nvPr/>
        </p:nvCxnSpPr>
        <p:spPr>
          <a:xfrm>
            <a:off x="2254103" y="-4051300"/>
            <a:ext cx="0" cy="1362000"/>
          </a:xfrm>
          <a:prstGeom prst="straightConnector1">
            <a:avLst/>
          </a:prstGeom>
          <a:noFill/>
          <a:ln w="19050" cap="flat" cmpd="sng">
            <a:solidFill>
              <a:schemeClr val="accent1"/>
            </a:solidFill>
            <a:prstDash val="solid"/>
            <a:round/>
            <a:headEnd type="none" w="med" len="med"/>
            <a:tailEnd type="none" w="med" len="med"/>
          </a:ln>
        </p:spPr>
      </p:cxnSp>
      <p:grpSp>
        <p:nvGrpSpPr>
          <p:cNvPr id="15" name="קבוצה 14">
            <a:extLst>
              <a:ext uri="{FF2B5EF4-FFF2-40B4-BE49-F238E27FC236}">
                <a16:creationId xmlns:a16="http://schemas.microsoft.com/office/drawing/2014/main" id="{9C6B40D0-80B3-0CAA-A2D3-CE3547A7E949}"/>
              </a:ext>
            </a:extLst>
          </p:cNvPr>
          <p:cNvGrpSpPr/>
          <p:nvPr/>
        </p:nvGrpSpPr>
        <p:grpSpPr>
          <a:xfrm>
            <a:off x="4434945" y="6959550"/>
            <a:ext cx="2880000" cy="4176000"/>
            <a:chOff x="4434945" y="2654250"/>
            <a:chExt cx="2880000" cy="4176000"/>
          </a:xfrm>
        </p:grpSpPr>
        <p:grpSp>
          <p:nvGrpSpPr>
            <p:cNvPr id="16" name="קבוצה 15">
              <a:extLst>
                <a:ext uri="{FF2B5EF4-FFF2-40B4-BE49-F238E27FC236}">
                  <a16:creationId xmlns:a16="http://schemas.microsoft.com/office/drawing/2014/main" id="{BCB87916-35A8-E4BE-A86E-9AB3490A145C}"/>
                </a:ext>
              </a:extLst>
            </p:cNvPr>
            <p:cNvGrpSpPr/>
            <p:nvPr/>
          </p:nvGrpSpPr>
          <p:grpSpPr>
            <a:xfrm>
              <a:off x="4434945" y="2654250"/>
              <a:ext cx="2880000" cy="2880000"/>
              <a:chOff x="1077904" y="2739425"/>
              <a:chExt cx="3567568" cy="3567568"/>
            </a:xfrm>
          </p:grpSpPr>
          <p:sp>
            <p:nvSpPr>
              <p:cNvPr id="18" name="Google Shape;2054;p60">
                <a:extLst>
                  <a:ext uri="{FF2B5EF4-FFF2-40B4-BE49-F238E27FC236}">
                    <a16:creationId xmlns:a16="http://schemas.microsoft.com/office/drawing/2014/main" id="{B79C7A36-4D5B-643E-43C5-3FB5F79328F4}"/>
                  </a:ext>
                </a:extLst>
              </p:cNvPr>
              <p:cNvSpPr/>
              <p:nvPr/>
            </p:nvSpPr>
            <p:spPr>
              <a:xfrm>
                <a:off x="1077904" y="2739425"/>
                <a:ext cx="3567568" cy="356756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55;p60">
                <a:extLst>
                  <a:ext uri="{FF2B5EF4-FFF2-40B4-BE49-F238E27FC236}">
                    <a16:creationId xmlns:a16="http://schemas.microsoft.com/office/drawing/2014/main" id="{6F9CAD25-4970-FA9A-BF54-DB86F473174C}"/>
                  </a:ext>
                </a:extLst>
              </p:cNvPr>
              <p:cNvSpPr txBox="1">
                <a:spLocks/>
              </p:cNvSpPr>
              <p:nvPr/>
            </p:nvSpPr>
            <p:spPr>
              <a:xfrm>
                <a:off x="1175805" y="3318040"/>
                <a:ext cx="3371765" cy="18884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3200" kern="0" dirty="0">
                    <a:solidFill>
                      <a:schemeClr val="accent6"/>
                    </a:solidFill>
                  </a:rPr>
                  <a:t>Do you </a:t>
                </a:r>
              </a:p>
              <a:p>
                <a:pPr algn="ctr"/>
                <a:r>
                  <a:rPr lang="en-US" sz="3200" kern="0" dirty="0">
                    <a:solidFill>
                      <a:schemeClr val="accent6"/>
                    </a:solidFill>
                  </a:rPr>
                  <a:t>have any questions?</a:t>
                </a:r>
              </a:p>
            </p:txBody>
          </p:sp>
        </p:grpSp>
        <p:cxnSp>
          <p:nvCxnSpPr>
            <p:cNvPr id="17" name="Google Shape;2065;p60">
              <a:extLst>
                <a:ext uri="{FF2B5EF4-FFF2-40B4-BE49-F238E27FC236}">
                  <a16:creationId xmlns:a16="http://schemas.microsoft.com/office/drawing/2014/main" id="{04DD66C0-01D1-BE88-8032-9FBC9B4C77E5}"/>
                </a:ext>
              </a:extLst>
            </p:cNvPr>
            <p:cNvCxnSpPr>
              <a:cxnSpLocks/>
            </p:cNvCxnSpPr>
            <p:nvPr/>
          </p:nvCxnSpPr>
          <p:spPr>
            <a:xfrm>
              <a:off x="5867072" y="5534250"/>
              <a:ext cx="0" cy="1296000"/>
            </a:xfrm>
            <a:prstGeom prst="straightConnector1">
              <a:avLst/>
            </a:prstGeom>
            <a:noFill/>
            <a:ln w="19050" cap="flat" cmpd="sng">
              <a:solidFill>
                <a:schemeClr val="accent2"/>
              </a:solidFill>
              <a:prstDash val="solid"/>
              <a:round/>
              <a:headEnd type="none" w="med" len="med"/>
              <a:tailEnd type="none" w="med" len="med"/>
            </a:ln>
          </p:spPr>
        </p:cxnSp>
      </p:grpSp>
    </p:spTree>
    <p:extLst>
      <p:ext uri="{BB962C8B-B14F-4D97-AF65-F5344CB8AC3E}">
        <p14:creationId xmlns:p14="http://schemas.microsoft.com/office/powerpoint/2010/main" val="500662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15" name="מלבן 14">
            <a:extLst>
              <a:ext uri="{FF2B5EF4-FFF2-40B4-BE49-F238E27FC236}">
                <a16:creationId xmlns:a16="http://schemas.microsoft.com/office/drawing/2014/main" id="{7EE94077-CADB-7330-DA0D-72002F9EA2D0}"/>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grpSp>
        <p:nvGrpSpPr>
          <p:cNvPr id="8" name="קבוצה 7">
            <a:extLst>
              <a:ext uri="{FF2B5EF4-FFF2-40B4-BE49-F238E27FC236}">
                <a16:creationId xmlns:a16="http://schemas.microsoft.com/office/drawing/2014/main" id="{680140ED-88D4-E14D-62D7-6AF876C14E6D}"/>
              </a:ext>
            </a:extLst>
          </p:cNvPr>
          <p:cNvGrpSpPr/>
          <p:nvPr/>
        </p:nvGrpSpPr>
        <p:grpSpPr>
          <a:xfrm>
            <a:off x="961853" y="1362000"/>
            <a:ext cx="2584500" cy="2584500"/>
            <a:chOff x="1801825" y="617697"/>
            <a:chExt cx="2584500" cy="2584500"/>
          </a:xfrm>
        </p:grpSpPr>
        <p:sp>
          <p:nvSpPr>
            <p:cNvPr id="4" name="Google Shape;2057;p60">
              <a:extLst>
                <a:ext uri="{FF2B5EF4-FFF2-40B4-BE49-F238E27FC236}">
                  <a16:creationId xmlns:a16="http://schemas.microsoft.com/office/drawing/2014/main" id="{C208C617-6BF8-9CD5-4EFA-93CC1E55D931}"/>
                </a:ext>
              </a:extLst>
            </p:cNvPr>
            <p:cNvSpPr/>
            <p:nvPr/>
          </p:nvSpPr>
          <p:spPr>
            <a:xfrm>
              <a:off x="1801825" y="617697"/>
              <a:ext cx="2584500" cy="258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58;p60">
              <a:extLst>
                <a:ext uri="{FF2B5EF4-FFF2-40B4-BE49-F238E27FC236}">
                  <a16:creationId xmlns:a16="http://schemas.microsoft.com/office/drawing/2014/main" id="{B63C66DE-F3BC-2ACD-F6D7-D8ECF9E2E2DF}"/>
                </a:ext>
              </a:extLst>
            </p:cNvPr>
            <p:cNvSpPr txBox="1">
              <a:spLocks/>
            </p:cNvSpPr>
            <p:nvPr/>
          </p:nvSpPr>
          <p:spPr>
            <a:xfrm>
              <a:off x="1801825" y="1547997"/>
              <a:ext cx="2584500" cy="72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3600" kern="0" dirty="0">
                  <a:solidFill>
                    <a:schemeClr val="accent6"/>
                  </a:solidFill>
                </a:rPr>
                <a:t>THANKS!</a:t>
              </a:r>
              <a:endParaRPr lang="en" sz="3600" kern="0" dirty="0">
                <a:solidFill>
                  <a:schemeClr val="accent6"/>
                </a:solidFill>
              </a:endParaRPr>
            </a:p>
          </p:txBody>
        </p:sp>
      </p:grpSp>
      <p:cxnSp>
        <p:nvCxnSpPr>
          <p:cNvPr id="7" name="Google Shape;2064;p60">
            <a:extLst>
              <a:ext uri="{FF2B5EF4-FFF2-40B4-BE49-F238E27FC236}">
                <a16:creationId xmlns:a16="http://schemas.microsoft.com/office/drawing/2014/main" id="{AE6EC2C3-3B92-8D56-897A-ED0BCE5F2CBA}"/>
              </a:ext>
            </a:extLst>
          </p:cNvPr>
          <p:cNvCxnSpPr>
            <a:cxnSpLocks/>
          </p:cNvCxnSpPr>
          <p:nvPr/>
        </p:nvCxnSpPr>
        <p:spPr>
          <a:xfrm>
            <a:off x="2254103" y="0"/>
            <a:ext cx="0" cy="1362000"/>
          </a:xfrm>
          <a:prstGeom prst="straightConnector1">
            <a:avLst/>
          </a:prstGeom>
          <a:noFill/>
          <a:ln w="19050" cap="flat" cmpd="sng">
            <a:solidFill>
              <a:schemeClr val="accent1"/>
            </a:solidFill>
            <a:prstDash val="solid"/>
            <a:round/>
            <a:headEnd type="none" w="med" len="med"/>
            <a:tailEnd type="none" w="med" len="med"/>
          </a:ln>
        </p:spPr>
      </p:cxnSp>
      <p:grpSp>
        <p:nvGrpSpPr>
          <p:cNvPr id="16" name="קבוצה 15">
            <a:extLst>
              <a:ext uri="{FF2B5EF4-FFF2-40B4-BE49-F238E27FC236}">
                <a16:creationId xmlns:a16="http://schemas.microsoft.com/office/drawing/2014/main" id="{28F46A1B-7CAF-0D31-EFE9-95E4DFB233D3}"/>
              </a:ext>
            </a:extLst>
          </p:cNvPr>
          <p:cNvGrpSpPr/>
          <p:nvPr/>
        </p:nvGrpSpPr>
        <p:grpSpPr>
          <a:xfrm>
            <a:off x="4434945" y="2654250"/>
            <a:ext cx="2880000" cy="4176000"/>
            <a:chOff x="4434945" y="2654250"/>
            <a:chExt cx="2880000" cy="4176000"/>
          </a:xfrm>
        </p:grpSpPr>
        <p:grpSp>
          <p:nvGrpSpPr>
            <p:cNvPr id="13" name="קבוצה 12">
              <a:extLst>
                <a:ext uri="{FF2B5EF4-FFF2-40B4-BE49-F238E27FC236}">
                  <a16:creationId xmlns:a16="http://schemas.microsoft.com/office/drawing/2014/main" id="{64B3AC6D-BCDC-D523-1337-C1978229F756}"/>
                </a:ext>
              </a:extLst>
            </p:cNvPr>
            <p:cNvGrpSpPr/>
            <p:nvPr/>
          </p:nvGrpSpPr>
          <p:grpSpPr>
            <a:xfrm>
              <a:off x="4434945" y="2654250"/>
              <a:ext cx="2880000" cy="2880000"/>
              <a:chOff x="1077904" y="2739425"/>
              <a:chExt cx="3567568" cy="3567568"/>
            </a:xfrm>
          </p:grpSpPr>
          <p:sp>
            <p:nvSpPr>
              <p:cNvPr id="9" name="Google Shape;2054;p60">
                <a:extLst>
                  <a:ext uri="{FF2B5EF4-FFF2-40B4-BE49-F238E27FC236}">
                    <a16:creationId xmlns:a16="http://schemas.microsoft.com/office/drawing/2014/main" id="{70BD4BFB-8E8B-D971-436A-4D10BCBC9D8F}"/>
                  </a:ext>
                </a:extLst>
              </p:cNvPr>
              <p:cNvSpPr/>
              <p:nvPr/>
            </p:nvSpPr>
            <p:spPr>
              <a:xfrm>
                <a:off x="1077904" y="2739425"/>
                <a:ext cx="3567568" cy="356756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55;p60">
                <a:extLst>
                  <a:ext uri="{FF2B5EF4-FFF2-40B4-BE49-F238E27FC236}">
                    <a16:creationId xmlns:a16="http://schemas.microsoft.com/office/drawing/2014/main" id="{09F9E1D9-3F52-7103-8C98-6A129F2C5640}"/>
                  </a:ext>
                </a:extLst>
              </p:cNvPr>
              <p:cNvSpPr txBox="1">
                <a:spLocks/>
              </p:cNvSpPr>
              <p:nvPr/>
            </p:nvSpPr>
            <p:spPr>
              <a:xfrm>
                <a:off x="1175805" y="3318040"/>
                <a:ext cx="3371765" cy="18884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3200" kern="0" dirty="0">
                    <a:solidFill>
                      <a:schemeClr val="accent6"/>
                    </a:solidFill>
                  </a:rPr>
                  <a:t>Do you </a:t>
                </a:r>
              </a:p>
              <a:p>
                <a:pPr algn="ctr"/>
                <a:r>
                  <a:rPr lang="en-US" sz="3200" kern="0" dirty="0">
                    <a:solidFill>
                      <a:schemeClr val="accent6"/>
                    </a:solidFill>
                  </a:rPr>
                  <a:t>have any questions?</a:t>
                </a:r>
              </a:p>
            </p:txBody>
          </p:sp>
        </p:grpSp>
        <p:cxnSp>
          <p:nvCxnSpPr>
            <p:cNvPr id="11" name="Google Shape;2065;p60">
              <a:extLst>
                <a:ext uri="{FF2B5EF4-FFF2-40B4-BE49-F238E27FC236}">
                  <a16:creationId xmlns:a16="http://schemas.microsoft.com/office/drawing/2014/main" id="{86477D8B-FB94-1987-D282-0E39391BA466}"/>
                </a:ext>
              </a:extLst>
            </p:cNvPr>
            <p:cNvCxnSpPr>
              <a:cxnSpLocks/>
            </p:cNvCxnSpPr>
            <p:nvPr/>
          </p:nvCxnSpPr>
          <p:spPr>
            <a:xfrm>
              <a:off x="5867072" y="5534250"/>
              <a:ext cx="0" cy="1296000"/>
            </a:xfrm>
            <a:prstGeom prst="straightConnector1">
              <a:avLst/>
            </a:prstGeom>
            <a:noFill/>
            <a:ln w="19050" cap="flat" cmpd="sng">
              <a:solidFill>
                <a:schemeClr val="accent2"/>
              </a:solidFill>
              <a:prstDash val="solid"/>
              <a:round/>
              <a:headEnd type="none" w="med" len="med"/>
              <a:tailEnd type="none" w="med" len="med"/>
            </a:ln>
          </p:spPr>
        </p:cxnSp>
      </p:grpSp>
      <p:sp>
        <p:nvSpPr>
          <p:cNvPr id="14" name="Google Shape;295;p51">
            <a:extLst>
              <a:ext uri="{FF2B5EF4-FFF2-40B4-BE49-F238E27FC236}">
                <a16:creationId xmlns:a16="http://schemas.microsoft.com/office/drawing/2014/main" id="{6723F7F8-15DB-B850-AF6E-6F01803C5A1D}"/>
              </a:ext>
            </a:extLst>
          </p:cNvPr>
          <p:cNvSpPr/>
          <p:nvPr/>
        </p:nvSpPr>
        <p:spPr>
          <a:xfrm rot="16200000">
            <a:off x="11371716" y="6037105"/>
            <a:ext cx="797163" cy="843406"/>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1"/>
          </a:solidFill>
          <a:ln>
            <a:noFill/>
          </a:ln>
        </p:spPr>
        <p:txBody>
          <a:bodyPr spcFirstLastPara="1" vert="vert" wrap="square" lIns="91425" tIns="91425" rIns="91425" bIns="91425" anchor="b" anchorCtr="1">
            <a:noAutofit/>
          </a:bodyPr>
          <a:lstStyle/>
          <a:p>
            <a:pPr marL="0" lvl="0" indent="0" algn="l" rtl="0">
              <a:spcBef>
                <a:spcPts val="0"/>
              </a:spcBef>
              <a:spcAft>
                <a:spcPts val="0"/>
              </a:spcAft>
              <a:buNone/>
            </a:pPr>
            <a:r>
              <a:rPr lang="en-US" sz="2400" dirty="0"/>
              <a:t>21</a:t>
            </a:r>
            <a:endParaRPr sz="28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A27DC-3721-418D-ED7F-D4AAD18C03B8}"/>
            </a:ext>
          </a:extLst>
        </p:cNvPr>
        <p:cNvGrpSpPr/>
        <p:nvPr/>
      </p:nvGrpSpPr>
      <p:grpSpPr>
        <a:xfrm>
          <a:off x="0" y="0"/>
          <a:ext cx="0" cy="0"/>
          <a:chOff x="0" y="0"/>
          <a:chExt cx="0" cy="0"/>
        </a:xfrm>
      </p:grpSpPr>
      <p:pic>
        <p:nvPicPr>
          <p:cNvPr id="20" name="תמונה 19">
            <a:extLst>
              <a:ext uri="{FF2B5EF4-FFF2-40B4-BE49-F238E27FC236}">
                <a16:creationId xmlns:a16="http://schemas.microsoft.com/office/drawing/2014/main" id="{3E13CC57-0915-44F9-40A4-BE6BD0355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7150" y="0"/>
            <a:ext cx="12192000" cy="6858000"/>
          </a:xfrm>
          <a:prstGeom prst="rect">
            <a:avLst/>
          </a:prstGeom>
        </p:spPr>
      </p:pic>
      <p:pic>
        <p:nvPicPr>
          <p:cNvPr id="13" name="תמונה 12">
            <a:extLst>
              <a:ext uri="{FF2B5EF4-FFF2-40B4-BE49-F238E27FC236}">
                <a16:creationId xmlns:a16="http://schemas.microsoft.com/office/drawing/2014/main" id="{04330AEE-F298-C80A-21BA-5B9C65D96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2101" y="0"/>
            <a:ext cx="17770401" cy="6858000"/>
          </a:xfrm>
          <a:prstGeom prst="rect">
            <a:avLst/>
          </a:prstGeom>
        </p:spPr>
      </p:pic>
      <p:sp>
        <p:nvSpPr>
          <p:cNvPr id="4" name="מלבן 3">
            <a:extLst>
              <a:ext uri="{FF2B5EF4-FFF2-40B4-BE49-F238E27FC236}">
                <a16:creationId xmlns:a16="http://schemas.microsoft.com/office/drawing/2014/main" id="{8F280019-6034-C9AD-0AAD-959DA9647974}"/>
              </a:ext>
            </a:extLst>
          </p:cNvPr>
          <p:cNvSpPr/>
          <p:nvPr/>
        </p:nvSpPr>
        <p:spPr>
          <a:xfrm>
            <a:off x="0" y="11359"/>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5" name="אליפסה 4">
            <a:extLst>
              <a:ext uri="{FF2B5EF4-FFF2-40B4-BE49-F238E27FC236}">
                <a16:creationId xmlns:a16="http://schemas.microsoft.com/office/drawing/2014/main" id="{E17C69F0-74CA-7CFB-8B32-6C6869A0EBD3}"/>
              </a:ext>
            </a:extLst>
          </p:cNvPr>
          <p:cNvSpPr/>
          <p:nvPr/>
        </p:nvSpPr>
        <p:spPr>
          <a:xfrm>
            <a:off x="4296000" y="1617641"/>
            <a:ext cx="3600000" cy="3600000"/>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a:ea typeface="+mn-ea"/>
                <a:cs typeface="+mn-cs"/>
              </a:rPr>
              <a:t>Motivation</a:t>
            </a:r>
          </a:p>
        </p:txBody>
      </p:sp>
      <p:sp>
        <p:nvSpPr>
          <p:cNvPr id="18" name="אליפסה 17">
            <a:extLst>
              <a:ext uri="{FF2B5EF4-FFF2-40B4-BE49-F238E27FC236}">
                <a16:creationId xmlns:a16="http://schemas.microsoft.com/office/drawing/2014/main" id="{D78D415C-1B26-32BE-4DF6-FCD4BE8D62BD}"/>
              </a:ext>
            </a:extLst>
          </p:cNvPr>
          <p:cNvSpPr/>
          <p:nvPr/>
        </p:nvSpPr>
        <p:spPr>
          <a:xfrm>
            <a:off x="-6165999" y="2330508"/>
            <a:ext cx="2214276" cy="2196981"/>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Problem Statement</a:t>
            </a: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2" name="תיבת טקסט 1">
            <a:extLst>
              <a:ext uri="{FF2B5EF4-FFF2-40B4-BE49-F238E27FC236}">
                <a16:creationId xmlns:a16="http://schemas.microsoft.com/office/drawing/2014/main" id="{6FED07B5-47EB-23D9-26D5-AAB379465CBE}"/>
              </a:ext>
            </a:extLst>
          </p:cNvPr>
          <p:cNvSpPr txBox="1"/>
          <p:nvPr/>
        </p:nvSpPr>
        <p:spPr>
          <a:xfrm>
            <a:off x="12437478" y="1621789"/>
            <a:ext cx="8771522" cy="2853345"/>
          </a:xfrm>
          <a:prstGeom prst="rect">
            <a:avLst/>
          </a:prstGeom>
          <a:noFill/>
        </p:spPr>
        <p:txBody>
          <a:bodyPr wrap="square">
            <a:spAutoFit/>
          </a:bodyPr>
          <a:lstStyle/>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Understand how Scholarly evolves in science</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Detect irregular citation behaviors over time</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Improve modeling of dynamic, hierarchical networks</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Support trend discovery and scholarly impact analysis</a:t>
            </a:r>
          </a:p>
        </p:txBody>
      </p:sp>
      <p:sp>
        <p:nvSpPr>
          <p:cNvPr id="3" name="תיבת טקסט 2">
            <a:extLst>
              <a:ext uri="{FF2B5EF4-FFF2-40B4-BE49-F238E27FC236}">
                <a16:creationId xmlns:a16="http://schemas.microsoft.com/office/drawing/2014/main" id="{E71F9F2F-047C-9483-4439-238197F4B083}"/>
              </a:ext>
            </a:extLst>
          </p:cNvPr>
          <p:cNvSpPr txBox="1"/>
          <p:nvPr/>
        </p:nvSpPr>
        <p:spPr>
          <a:xfrm>
            <a:off x="-7741767" y="555407"/>
            <a:ext cx="8014965" cy="3919727"/>
          </a:xfrm>
          <a:prstGeom prst="rect">
            <a:avLst/>
          </a:prstGeom>
          <a:noFill/>
        </p:spPr>
        <p:txBody>
          <a:bodyPr wrap="square">
            <a:spAutoFit/>
          </a:bodyPr>
          <a:lstStyle/>
          <a:p>
            <a:pPr marL="457200" marR="0" lvl="0" indent="-381000" algn="l" defTabSz="914400" rtl="0" eaLnBrk="1" fontAlgn="auto" latinLnBrk="0" hangingPunct="1">
              <a:lnSpc>
                <a:spcPct val="150000"/>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Citation networ</a:t>
            </a:r>
            <a:r>
              <a:rPr kumimoji="0" lang="en-US" sz="2400" b="0" i="0" u="none" strike="noStrike" kern="1200" cap="none" spc="0" normalizeH="0" baseline="0" noProof="0" dirty="0">
                <a:ln>
                  <a:noFill/>
                </a:ln>
                <a:solidFill>
                  <a:srgbClr val="FFFFFF"/>
                </a:solidFill>
                <a:effectLst/>
                <a:uLnTx/>
                <a:uFillTx/>
                <a:latin typeface="DM Sans"/>
                <a:ea typeface="DM Sans"/>
                <a:cs typeface="DM Sans"/>
                <a:sym typeface="DM Sans"/>
              </a:rPr>
              <a:t>ks are hierarchical and dynamic</a:t>
            </a:r>
          </a:p>
          <a:p>
            <a:pPr marL="457200" marR="0" lvl="0" indent="-381000" algn="l" defTabSz="914400" rtl="0" eaLnBrk="1" fontAlgn="auto" latinLnBrk="0" hangingPunct="1">
              <a:lnSpc>
                <a:spcPct val="150000"/>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Traditional static models fail to capture this temporal evolution, offering only snapshot views.</a:t>
            </a:r>
          </a:p>
          <a:p>
            <a:pPr marL="457200" marR="0" lvl="0" indent="-381000" algn="l" defTabSz="914400" rtl="0" eaLnBrk="1" fontAlgn="auto" latinLnBrk="0" hangingPunct="1">
              <a:lnSpc>
                <a:spcPct val="150000"/>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Existing methods struggle with:</a:t>
            </a:r>
          </a:p>
          <a:p>
            <a:pPr marL="914400" marR="0" lvl="0" indent="-381000" algn="l" defTabSz="914400" rtl="0" eaLnBrk="1" fontAlgn="auto" latinLnBrk="0" hangingPunct="1">
              <a:lnSpc>
                <a:spcPct val="150000"/>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Capturing hierarchy</a:t>
            </a:r>
          </a:p>
          <a:p>
            <a:pPr marL="914400" marR="0" lvl="0" indent="-381000" algn="l" defTabSz="914400" rtl="0" eaLnBrk="1" fontAlgn="auto" latinLnBrk="0" hangingPunct="1">
              <a:lnSpc>
                <a:spcPct val="150000"/>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Modeling temporal evolution</a:t>
            </a:r>
          </a:p>
          <a:p>
            <a:pPr marL="914400" marR="0" lvl="0" indent="-381000" algn="l" defTabSz="914400" rtl="0" eaLnBrk="1" fontAlgn="auto" latinLnBrk="0" hangingPunct="1">
              <a:lnSpc>
                <a:spcPct val="150000"/>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Detecting unexpected citation patterns</a:t>
            </a:r>
          </a:p>
        </p:txBody>
      </p:sp>
    </p:spTree>
    <p:extLst>
      <p:ext uri="{BB962C8B-B14F-4D97-AF65-F5344CB8AC3E}">
        <p14:creationId xmlns:p14="http://schemas.microsoft.com/office/powerpoint/2010/main" val="2871479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
        <p159:morph option="byObject"/>
      </p:transition>
    </mc:Choice>
    <mc:Fallback xmlns="">
      <p:transition spd="slow" advTm="1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E9A90-61F8-C2BA-E8F6-C5E1B5BDB8A6}"/>
            </a:ext>
          </a:extLst>
        </p:cNvPr>
        <p:cNvGrpSpPr/>
        <p:nvPr/>
      </p:nvGrpSpPr>
      <p:grpSpPr>
        <a:xfrm>
          <a:off x="0" y="0"/>
          <a:ext cx="0" cy="0"/>
          <a:chOff x="0" y="0"/>
          <a:chExt cx="0" cy="0"/>
        </a:xfrm>
      </p:grpSpPr>
      <p:pic>
        <p:nvPicPr>
          <p:cNvPr id="12" name="תמונה 11">
            <a:extLst>
              <a:ext uri="{FF2B5EF4-FFF2-40B4-BE49-F238E27FC236}">
                <a16:creationId xmlns:a16="http://schemas.microsoft.com/office/drawing/2014/main" id="{B136884C-4341-BC9D-C48C-AD241B28D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מלבן 3">
            <a:extLst>
              <a:ext uri="{FF2B5EF4-FFF2-40B4-BE49-F238E27FC236}">
                <a16:creationId xmlns:a16="http://schemas.microsoft.com/office/drawing/2014/main" id="{17F5AFA8-97C4-4965-BB0A-EAF61DCF553A}"/>
              </a:ext>
            </a:extLst>
          </p:cNvPr>
          <p:cNvSpPr/>
          <p:nvPr/>
        </p:nvSpPr>
        <p:spPr>
          <a:xfrm>
            <a:off x="3810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5" name="אליפסה 4">
            <a:extLst>
              <a:ext uri="{FF2B5EF4-FFF2-40B4-BE49-F238E27FC236}">
                <a16:creationId xmlns:a16="http://schemas.microsoft.com/office/drawing/2014/main" id="{488411C8-B498-1434-F3F0-4140F39D3BE5}"/>
              </a:ext>
            </a:extLst>
          </p:cNvPr>
          <p:cNvSpPr/>
          <p:nvPr/>
        </p:nvSpPr>
        <p:spPr>
          <a:xfrm>
            <a:off x="425301" y="2330508"/>
            <a:ext cx="2214276" cy="2196981"/>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mn-cs"/>
              </a:rPr>
              <a:t>Motivation</a:t>
            </a:r>
          </a:p>
        </p:txBody>
      </p:sp>
      <p:sp>
        <p:nvSpPr>
          <p:cNvPr id="3" name="תיבת טקסט 2">
            <a:extLst>
              <a:ext uri="{FF2B5EF4-FFF2-40B4-BE49-F238E27FC236}">
                <a16:creationId xmlns:a16="http://schemas.microsoft.com/office/drawing/2014/main" id="{F6AFFF1B-5A4B-B91E-DC0C-5169EFAF166A}"/>
              </a:ext>
            </a:extLst>
          </p:cNvPr>
          <p:cNvSpPr txBox="1"/>
          <p:nvPr/>
        </p:nvSpPr>
        <p:spPr>
          <a:xfrm>
            <a:off x="2836278" y="1621789"/>
            <a:ext cx="8771522" cy="2853345"/>
          </a:xfrm>
          <a:prstGeom prst="rect">
            <a:avLst/>
          </a:prstGeom>
          <a:noFill/>
        </p:spPr>
        <p:txBody>
          <a:bodyPr wrap="square">
            <a:spAutoFit/>
          </a:bodyPr>
          <a:lstStyle/>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Understand how Scholarly evolves in science</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Detect irregular citation behaviors over time</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Improve modeling of dynamic, hierarchical networks</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Support trend discovery and scholarly impact analysis</a:t>
            </a:r>
          </a:p>
        </p:txBody>
      </p:sp>
      <p:pic>
        <p:nvPicPr>
          <p:cNvPr id="17" name="תמונה 16">
            <a:extLst>
              <a:ext uri="{FF2B5EF4-FFF2-40B4-BE49-F238E27FC236}">
                <a16:creationId xmlns:a16="http://schemas.microsoft.com/office/drawing/2014/main" id="{80137F85-CA23-AD59-83F3-418A4E4F04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36301" y="609"/>
            <a:ext cx="19792950" cy="6856781"/>
          </a:xfrm>
          <a:prstGeom prst="rect">
            <a:avLst/>
          </a:prstGeom>
        </p:spPr>
      </p:pic>
      <p:sp>
        <p:nvSpPr>
          <p:cNvPr id="19" name="אליפסה 18">
            <a:extLst>
              <a:ext uri="{FF2B5EF4-FFF2-40B4-BE49-F238E27FC236}">
                <a16:creationId xmlns:a16="http://schemas.microsoft.com/office/drawing/2014/main" id="{375C7F3A-E7F5-243C-8537-210439E38C5B}"/>
              </a:ext>
            </a:extLst>
          </p:cNvPr>
          <p:cNvSpPr/>
          <p:nvPr/>
        </p:nvSpPr>
        <p:spPr>
          <a:xfrm>
            <a:off x="16532301" y="1617641"/>
            <a:ext cx="3743100" cy="3600000"/>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a:ea typeface="+mn-ea"/>
                <a:cs typeface="+mn-cs"/>
              </a:rPr>
              <a:t>Current State &amp; Limitations</a:t>
            </a:r>
          </a:p>
        </p:txBody>
      </p:sp>
      <p:sp>
        <p:nvSpPr>
          <p:cNvPr id="20" name="מלבן 19">
            <a:extLst>
              <a:ext uri="{FF2B5EF4-FFF2-40B4-BE49-F238E27FC236}">
                <a16:creationId xmlns:a16="http://schemas.microsoft.com/office/drawing/2014/main" id="{02F62B24-C43C-9B87-3C4B-E408D95DC583}"/>
              </a:ext>
            </a:extLst>
          </p:cNvPr>
          <p:cNvSpPr/>
          <p:nvPr/>
        </p:nvSpPr>
        <p:spPr>
          <a:xfrm>
            <a:off x="12211050" y="-11359"/>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2" name="Google Shape;295;p51">
            <a:extLst>
              <a:ext uri="{FF2B5EF4-FFF2-40B4-BE49-F238E27FC236}">
                <a16:creationId xmlns:a16="http://schemas.microsoft.com/office/drawing/2014/main" id="{203AB245-4F3F-3D2D-DCD4-39AB57F21BE2}"/>
              </a:ext>
            </a:extLst>
          </p:cNvPr>
          <p:cNvSpPr/>
          <p:nvPr/>
        </p:nvSpPr>
        <p:spPr>
          <a:xfrm rot="16200000">
            <a:off x="11371716" y="6037105"/>
            <a:ext cx="797163" cy="843406"/>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1"/>
          </a:solidFill>
          <a:ln>
            <a:noFill/>
          </a:ln>
        </p:spPr>
        <p:txBody>
          <a:bodyPr spcFirstLastPara="1" vert="vert" wrap="square" lIns="91425" tIns="91425" rIns="91425" bIns="91425" anchor="b" anchorCtr="1">
            <a:noAutofit/>
          </a:bodyPr>
          <a:lstStyle/>
          <a:p>
            <a:pPr marL="0" lvl="0" indent="0" algn="l" rtl="0">
              <a:spcBef>
                <a:spcPts val="0"/>
              </a:spcBef>
              <a:spcAft>
                <a:spcPts val="0"/>
              </a:spcAft>
              <a:buNone/>
            </a:pPr>
            <a:r>
              <a:rPr lang="en-US" sz="2400" dirty="0"/>
              <a:t>2</a:t>
            </a:r>
            <a:endParaRPr sz="2800" dirty="0"/>
          </a:p>
        </p:txBody>
      </p:sp>
    </p:spTree>
    <p:extLst>
      <p:ext uri="{BB962C8B-B14F-4D97-AF65-F5344CB8AC3E}">
        <p14:creationId xmlns:p14="http://schemas.microsoft.com/office/powerpoint/2010/main" val="3564261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33FBC-2A98-5F06-955D-AC4543A695DF}"/>
            </a:ext>
          </a:extLst>
        </p:cNvPr>
        <p:cNvGrpSpPr/>
        <p:nvPr/>
      </p:nvGrpSpPr>
      <p:grpSpPr>
        <a:xfrm>
          <a:off x="0" y="0"/>
          <a:ext cx="0" cy="0"/>
          <a:chOff x="0" y="0"/>
          <a:chExt cx="0" cy="0"/>
        </a:xfrm>
      </p:grpSpPr>
      <p:pic>
        <p:nvPicPr>
          <p:cNvPr id="15" name="תמונה 14">
            <a:extLst>
              <a:ext uri="{FF2B5EF4-FFF2-40B4-BE49-F238E27FC236}">
                <a16:creationId xmlns:a16="http://schemas.microsoft.com/office/drawing/2014/main" id="{1FB947E5-9C5F-5140-5855-1C2B0D2D0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5350" y="0"/>
            <a:ext cx="12192000" cy="6858000"/>
          </a:xfrm>
          <a:prstGeom prst="rect">
            <a:avLst/>
          </a:prstGeom>
        </p:spPr>
      </p:pic>
      <p:pic>
        <p:nvPicPr>
          <p:cNvPr id="10" name="תמונה 9">
            <a:extLst>
              <a:ext uri="{FF2B5EF4-FFF2-40B4-BE49-F238E27FC236}">
                <a16:creationId xmlns:a16="http://schemas.microsoft.com/office/drawing/2014/main" id="{50D283E3-F8E2-5A17-E1E1-A48B05384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 y="607"/>
            <a:ext cx="19792950" cy="6856781"/>
          </a:xfrm>
          <a:prstGeom prst="rect">
            <a:avLst/>
          </a:prstGeom>
        </p:spPr>
      </p:pic>
      <p:sp>
        <p:nvSpPr>
          <p:cNvPr id="4" name="מלבן 3">
            <a:extLst>
              <a:ext uri="{FF2B5EF4-FFF2-40B4-BE49-F238E27FC236}">
                <a16:creationId xmlns:a16="http://schemas.microsoft.com/office/drawing/2014/main" id="{AB1AAA0B-B4C6-AB6E-DB2A-C9AC9BFE20BB}"/>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5" name="אליפסה 4">
            <a:extLst>
              <a:ext uri="{FF2B5EF4-FFF2-40B4-BE49-F238E27FC236}">
                <a16:creationId xmlns:a16="http://schemas.microsoft.com/office/drawing/2014/main" id="{9D1FBF00-E41D-6835-14B0-5F489E376B1D}"/>
              </a:ext>
            </a:extLst>
          </p:cNvPr>
          <p:cNvSpPr/>
          <p:nvPr/>
        </p:nvSpPr>
        <p:spPr>
          <a:xfrm>
            <a:off x="4296000" y="1617641"/>
            <a:ext cx="3743100" cy="3600000"/>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rial"/>
                <a:ea typeface="+mn-ea"/>
                <a:cs typeface="+mn-cs"/>
              </a:rPr>
              <a:t>Current State &amp; Limitations</a:t>
            </a:r>
          </a:p>
        </p:txBody>
      </p:sp>
      <p:sp>
        <p:nvSpPr>
          <p:cNvPr id="12" name="אליפסה 11">
            <a:extLst>
              <a:ext uri="{FF2B5EF4-FFF2-40B4-BE49-F238E27FC236}">
                <a16:creationId xmlns:a16="http://schemas.microsoft.com/office/drawing/2014/main" id="{25C3C4A2-1845-C9DC-3E52-4CA3FCBB65AC}"/>
              </a:ext>
            </a:extLst>
          </p:cNvPr>
          <p:cNvSpPr/>
          <p:nvPr/>
        </p:nvSpPr>
        <p:spPr>
          <a:xfrm>
            <a:off x="-12338199" y="2292408"/>
            <a:ext cx="2214276" cy="2196981"/>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mn-cs"/>
              </a:rPr>
              <a:t>Motivation</a:t>
            </a:r>
          </a:p>
        </p:txBody>
      </p:sp>
      <p:sp>
        <p:nvSpPr>
          <p:cNvPr id="13" name="תיבת טקסט 12">
            <a:extLst>
              <a:ext uri="{FF2B5EF4-FFF2-40B4-BE49-F238E27FC236}">
                <a16:creationId xmlns:a16="http://schemas.microsoft.com/office/drawing/2014/main" id="{CFF81882-3FFA-2931-3E8E-241A241F8568}"/>
              </a:ext>
            </a:extLst>
          </p:cNvPr>
          <p:cNvSpPr txBox="1"/>
          <p:nvPr/>
        </p:nvSpPr>
        <p:spPr>
          <a:xfrm>
            <a:off x="-10593972" y="1621789"/>
            <a:ext cx="7717422" cy="4278992"/>
          </a:xfrm>
          <a:prstGeom prst="rect">
            <a:avLst/>
          </a:prstGeom>
          <a:noFill/>
        </p:spPr>
        <p:txBody>
          <a:bodyPr wrap="square">
            <a:spAutoFit/>
          </a:bodyPr>
          <a:lstStyle/>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Understand how Scholarly evolves in science</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Detect irregular citation behaviors over time</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Improve modeling of dynamic, hierarchical networks</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Support trend discovery and scholarly impact analysis</a:t>
            </a:r>
          </a:p>
        </p:txBody>
      </p:sp>
      <p:sp>
        <p:nvSpPr>
          <p:cNvPr id="16" name="מלבן 15">
            <a:extLst>
              <a:ext uri="{FF2B5EF4-FFF2-40B4-BE49-F238E27FC236}">
                <a16:creationId xmlns:a16="http://schemas.microsoft.com/office/drawing/2014/main" id="{230F1992-C8ED-E6EF-B2B2-D0B610EEBAA6}"/>
              </a:ext>
            </a:extLst>
          </p:cNvPr>
          <p:cNvSpPr/>
          <p:nvPr/>
        </p:nvSpPr>
        <p:spPr>
          <a:xfrm>
            <a:off x="-12249150" y="-38102"/>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9" name="תיבת טקסט 8">
            <a:extLst>
              <a:ext uri="{FF2B5EF4-FFF2-40B4-BE49-F238E27FC236}">
                <a16:creationId xmlns:a16="http://schemas.microsoft.com/office/drawing/2014/main" id="{64A2F1A7-1065-FD47-E0FA-1A0279464499}"/>
              </a:ext>
            </a:extLst>
          </p:cNvPr>
          <p:cNvSpPr txBox="1"/>
          <p:nvPr/>
        </p:nvSpPr>
        <p:spPr>
          <a:xfrm>
            <a:off x="12590934" y="510539"/>
            <a:ext cx="8554566" cy="3566169"/>
          </a:xfrm>
          <a:prstGeom prst="rect">
            <a:avLst/>
          </a:prstGeom>
          <a:noFill/>
        </p:spPr>
        <p:txBody>
          <a:bodyPr wrap="square">
            <a:spAutoFit/>
          </a:bodyPr>
          <a:lstStyle/>
          <a:p>
            <a:pPr marL="0" marR="0" lvl="0" indent="0" algn="l" defTabSz="914400" rtl="0" eaLnBrk="1" fontAlgn="auto" latinLnBrk="0" hangingPunct="1">
              <a:lnSpc>
                <a:spcPct val="192833"/>
              </a:lnSpc>
              <a:spcBef>
                <a:spcPts val="0"/>
              </a:spcBef>
              <a:spcAft>
                <a:spcPts val="0"/>
              </a:spcAft>
              <a:buClr>
                <a:srgbClr val="000000"/>
              </a:buClr>
              <a:buSzPts val="1100"/>
              <a:buFontTx/>
              <a:buNone/>
              <a:tabLst/>
              <a:defRPr/>
            </a:pPr>
            <a:r>
              <a:rPr kumimoji="0" lang="en-US" sz="2400" b="1" i="0" u="none" strike="noStrike" kern="1200" cap="none" spc="0" normalizeH="0" baseline="0" noProof="0" dirty="0">
                <a:ln>
                  <a:noFill/>
                </a:ln>
                <a:solidFill>
                  <a:schemeClr val="tx2"/>
                </a:solidFill>
                <a:effectLst/>
                <a:uLnTx/>
                <a:uFillTx/>
                <a:latin typeface="DM Sans"/>
                <a:ea typeface="DM Sans"/>
                <a:cs typeface="DM Sans"/>
                <a:sym typeface="DM Sans"/>
              </a:rPr>
              <a:t>Existing Approaches Fall Short</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1" i="0" u="none" strike="noStrike" kern="1200" cap="none" spc="0" normalizeH="0" baseline="0" noProof="0" dirty="0">
                <a:ln>
                  <a:noFill/>
                </a:ln>
                <a:solidFill>
                  <a:srgbClr val="F3F3F3"/>
                </a:solidFill>
                <a:effectLst/>
                <a:uLnTx/>
                <a:uFillTx/>
                <a:latin typeface="DM Sans"/>
                <a:ea typeface="DM Sans"/>
                <a:cs typeface="DM Sans"/>
                <a:sym typeface="DM Sans"/>
              </a:rPr>
              <a:t>Static analysis:</a:t>
            </a: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 misses temporal evolution</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1" i="0" u="none" strike="noStrike" kern="1200" cap="none" spc="0" normalizeH="0" baseline="0" noProof="0" dirty="0">
                <a:ln>
                  <a:noFill/>
                </a:ln>
                <a:solidFill>
                  <a:srgbClr val="F3F3F3"/>
                </a:solidFill>
                <a:effectLst/>
                <a:uLnTx/>
                <a:uFillTx/>
                <a:latin typeface="DM Sans"/>
                <a:ea typeface="DM Sans"/>
                <a:cs typeface="DM Sans"/>
                <a:sym typeface="DM Sans"/>
              </a:rPr>
              <a:t>Euclidean embeddings:</a:t>
            </a: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 distort hierarchical structures</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1" i="0" u="none" strike="noStrike" kern="1200" cap="none" spc="0" normalizeH="0" baseline="0" noProof="0" dirty="0">
                <a:ln>
                  <a:noFill/>
                </a:ln>
                <a:solidFill>
                  <a:srgbClr val="F3F3F3"/>
                </a:solidFill>
                <a:effectLst/>
                <a:uLnTx/>
                <a:uFillTx/>
                <a:latin typeface="DM Sans"/>
                <a:ea typeface="DM Sans"/>
                <a:cs typeface="DM Sans"/>
                <a:sym typeface="DM Sans"/>
              </a:rPr>
              <a:t>Discrete-time models:</a:t>
            </a: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 oversimplify dynamics</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1" i="0" u="none" strike="noStrike" kern="1200" cap="none" spc="0" normalizeH="0" baseline="0" noProof="0" dirty="0">
                <a:ln>
                  <a:noFill/>
                </a:ln>
                <a:solidFill>
                  <a:srgbClr val="F3F3F3"/>
                </a:solidFill>
                <a:effectLst/>
                <a:uLnTx/>
                <a:uFillTx/>
                <a:latin typeface="DM Sans"/>
                <a:ea typeface="DM Sans"/>
                <a:cs typeface="DM Sans"/>
                <a:sym typeface="DM Sans"/>
              </a:rPr>
              <a:t>Weak anomaly detection:</a:t>
            </a: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 limited temporal insight</a:t>
            </a:r>
          </a:p>
        </p:txBody>
      </p:sp>
    </p:spTree>
    <p:extLst>
      <p:ext uri="{BB962C8B-B14F-4D97-AF65-F5344CB8AC3E}">
        <p14:creationId xmlns:p14="http://schemas.microsoft.com/office/powerpoint/2010/main" val="1273715952"/>
      </p:ext>
    </p:extLst>
  </p:cSld>
  <p:clrMapOvr>
    <a:masterClrMapping/>
  </p:clrMapOvr>
  <mc:AlternateContent xmlns:mc="http://schemas.openxmlformats.org/markup-compatibility/2006" xmlns:p14="http://schemas.microsoft.com/office/powerpoint/2010/main">
    <mc:Choice Requires="p14">
      <p:transition spd="med" p14:dur="700" advTm="100">
        <p:fade/>
      </p:transition>
    </mc:Choice>
    <mc:Fallback xmlns="">
      <p:transition spd="med" advTm="1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7D0AF-1460-C732-C0E9-7D122603FECC}"/>
            </a:ext>
          </a:extLst>
        </p:cNvPr>
        <p:cNvGrpSpPr/>
        <p:nvPr/>
      </p:nvGrpSpPr>
      <p:grpSpPr>
        <a:xfrm>
          <a:off x="0" y="0"/>
          <a:ext cx="0" cy="0"/>
          <a:chOff x="0" y="0"/>
          <a:chExt cx="0" cy="0"/>
        </a:xfrm>
      </p:grpSpPr>
      <p:pic>
        <p:nvPicPr>
          <p:cNvPr id="7" name="תמונה 6">
            <a:extLst>
              <a:ext uri="{FF2B5EF4-FFF2-40B4-BE49-F238E27FC236}">
                <a16:creationId xmlns:a16="http://schemas.microsoft.com/office/drawing/2014/main" id="{2F946082-4A4E-968D-5785-611D9B75C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506" y="-2286000"/>
            <a:ext cx="25984106" cy="9143391"/>
          </a:xfrm>
          <a:prstGeom prst="rect">
            <a:avLst/>
          </a:prstGeom>
        </p:spPr>
      </p:pic>
      <p:sp>
        <p:nvSpPr>
          <p:cNvPr id="4" name="מלבן 3">
            <a:extLst>
              <a:ext uri="{FF2B5EF4-FFF2-40B4-BE49-F238E27FC236}">
                <a16:creationId xmlns:a16="http://schemas.microsoft.com/office/drawing/2014/main" id="{115BE0F5-0050-C0EB-99D0-94E3D96545B4}"/>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5" name="אליפסה 4">
            <a:extLst>
              <a:ext uri="{FF2B5EF4-FFF2-40B4-BE49-F238E27FC236}">
                <a16:creationId xmlns:a16="http://schemas.microsoft.com/office/drawing/2014/main" id="{8DC7D83E-F073-0D72-6445-76A03D45BFF8}"/>
              </a:ext>
            </a:extLst>
          </p:cNvPr>
          <p:cNvSpPr/>
          <p:nvPr/>
        </p:nvSpPr>
        <p:spPr>
          <a:xfrm>
            <a:off x="425301" y="2330507"/>
            <a:ext cx="2880000" cy="2880000"/>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Arial"/>
                <a:ea typeface="+mn-ea"/>
                <a:cs typeface="+mn-cs"/>
              </a:rPr>
              <a:t>Current State &amp; Limitations</a:t>
            </a:r>
          </a:p>
        </p:txBody>
      </p:sp>
      <p:sp>
        <p:nvSpPr>
          <p:cNvPr id="3" name="תיבת טקסט 2">
            <a:extLst>
              <a:ext uri="{FF2B5EF4-FFF2-40B4-BE49-F238E27FC236}">
                <a16:creationId xmlns:a16="http://schemas.microsoft.com/office/drawing/2014/main" id="{872793CC-5DD7-7CEB-E85E-BE82126F4CEC}"/>
              </a:ext>
            </a:extLst>
          </p:cNvPr>
          <p:cNvSpPr txBox="1"/>
          <p:nvPr/>
        </p:nvSpPr>
        <p:spPr>
          <a:xfrm>
            <a:off x="3751734" y="497839"/>
            <a:ext cx="8554566" cy="3566169"/>
          </a:xfrm>
          <a:prstGeom prst="rect">
            <a:avLst/>
          </a:prstGeom>
          <a:noFill/>
        </p:spPr>
        <p:txBody>
          <a:bodyPr wrap="square">
            <a:spAutoFit/>
          </a:bodyPr>
          <a:lstStyle/>
          <a:p>
            <a:pPr marL="0" marR="0" lvl="0" indent="0" algn="l" defTabSz="914400" rtl="0" eaLnBrk="1" fontAlgn="auto" latinLnBrk="0" hangingPunct="1">
              <a:lnSpc>
                <a:spcPct val="192833"/>
              </a:lnSpc>
              <a:spcBef>
                <a:spcPts val="0"/>
              </a:spcBef>
              <a:spcAft>
                <a:spcPts val="0"/>
              </a:spcAft>
              <a:buClr>
                <a:srgbClr val="000000"/>
              </a:buClr>
              <a:buSzPts val="1100"/>
              <a:buFontTx/>
              <a:buNone/>
              <a:tabLst/>
              <a:defRPr/>
            </a:pPr>
            <a:r>
              <a:rPr kumimoji="0" lang="en-US" sz="2400" b="1" i="0" u="none" strike="noStrike" kern="1200" cap="none" spc="0" normalizeH="0" baseline="0" noProof="0" dirty="0">
                <a:ln>
                  <a:noFill/>
                </a:ln>
                <a:solidFill>
                  <a:schemeClr val="tx2"/>
                </a:solidFill>
                <a:effectLst/>
                <a:uLnTx/>
                <a:uFillTx/>
                <a:latin typeface="DM Sans"/>
                <a:ea typeface="DM Sans"/>
                <a:cs typeface="DM Sans"/>
                <a:sym typeface="DM Sans"/>
              </a:rPr>
              <a:t>Existing Approaches Fall Short</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1" i="0" u="none" strike="noStrike" kern="1200" cap="none" spc="0" normalizeH="0" baseline="0" noProof="0" dirty="0">
                <a:ln>
                  <a:noFill/>
                </a:ln>
                <a:solidFill>
                  <a:srgbClr val="F3F3F3"/>
                </a:solidFill>
                <a:effectLst/>
                <a:uLnTx/>
                <a:uFillTx/>
                <a:latin typeface="DM Sans"/>
                <a:ea typeface="DM Sans"/>
                <a:cs typeface="DM Sans"/>
                <a:sym typeface="DM Sans"/>
              </a:rPr>
              <a:t>Static analysis:</a:t>
            </a: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 misses temporal evolution</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1" i="0" u="none" strike="noStrike" kern="1200" cap="none" spc="0" normalizeH="0" baseline="0" noProof="0" dirty="0">
                <a:ln>
                  <a:noFill/>
                </a:ln>
                <a:solidFill>
                  <a:srgbClr val="F3F3F3"/>
                </a:solidFill>
                <a:effectLst/>
                <a:uLnTx/>
                <a:uFillTx/>
                <a:latin typeface="DM Sans"/>
                <a:ea typeface="DM Sans"/>
                <a:cs typeface="DM Sans"/>
                <a:sym typeface="DM Sans"/>
              </a:rPr>
              <a:t>Euclidean embeddings:</a:t>
            </a: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 distort hierarchical structures</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1" i="0" u="none" strike="noStrike" kern="1200" cap="none" spc="0" normalizeH="0" baseline="0" noProof="0" dirty="0">
                <a:ln>
                  <a:noFill/>
                </a:ln>
                <a:solidFill>
                  <a:srgbClr val="F3F3F3"/>
                </a:solidFill>
                <a:effectLst/>
                <a:uLnTx/>
                <a:uFillTx/>
                <a:latin typeface="DM Sans"/>
                <a:ea typeface="DM Sans"/>
                <a:cs typeface="DM Sans"/>
                <a:sym typeface="DM Sans"/>
              </a:rPr>
              <a:t>Discrete-time models:</a:t>
            </a: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 oversimplify dynamics</a:t>
            </a:r>
          </a:p>
          <a:p>
            <a:pPr marL="457200" marR="0" lvl="0" indent="-381000" algn="l" defTabSz="914400" rtl="0" eaLnBrk="1" fontAlgn="auto" latinLnBrk="0" hangingPunct="1">
              <a:lnSpc>
                <a:spcPct val="192833"/>
              </a:lnSpc>
              <a:spcBef>
                <a:spcPts val="0"/>
              </a:spcBef>
              <a:spcAft>
                <a:spcPts val="0"/>
              </a:spcAft>
              <a:buClr>
                <a:srgbClr val="FFAB40"/>
              </a:buClr>
              <a:buSzPts val="2400"/>
              <a:buFont typeface="DM Sans"/>
              <a:buChar char="❏"/>
              <a:tabLst/>
              <a:defRPr/>
            </a:pPr>
            <a:r>
              <a:rPr kumimoji="0" lang="en-US" sz="2400" b="1" i="0" u="none" strike="noStrike" kern="1200" cap="none" spc="0" normalizeH="0" baseline="0" noProof="0" dirty="0">
                <a:ln>
                  <a:noFill/>
                </a:ln>
                <a:solidFill>
                  <a:srgbClr val="F3F3F3"/>
                </a:solidFill>
                <a:effectLst/>
                <a:uLnTx/>
                <a:uFillTx/>
                <a:latin typeface="DM Sans"/>
                <a:ea typeface="DM Sans"/>
                <a:cs typeface="DM Sans"/>
                <a:sym typeface="DM Sans"/>
              </a:rPr>
              <a:t>Weak anomaly detection:</a:t>
            </a:r>
            <a:r>
              <a:rPr kumimoji="0" lang="en-US" sz="2400" b="0" i="0" u="none" strike="noStrike" kern="1200" cap="none" spc="0" normalizeH="0" baseline="0" noProof="0" dirty="0">
                <a:ln>
                  <a:noFill/>
                </a:ln>
                <a:solidFill>
                  <a:srgbClr val="F3F3F3"/>
                </a:solidFill>
                <a:effectLst/>
                <a:uLnTx/>
                <a:uFillTx/>
                <a:latin typeface="DM Sans"/>
                <a:ea typeface="DM Sans"/>
                <a:cs typeface="DM Sans"/>
                <a:sym typeface="DM Sans"/>
              </a:rPr>
              <a:t> limited temporal insight</a:t>
            </a:r>
          </a:p>
        </p:txBody>
      </p:sp>
      <p:sp>
        <p:nvSpPr>
          <p:cNvPr id="2" name="Google Shape;295;p51">
            <a:extLst>
              <a:ext uri="{FF2B5EF4-FFF2-40B4-BE49-F238E27FC236}">
                <a16:creationId xmlns:a16="http://schemas.microsoft.com/office/drawing/2014/main" id="{E4F55E21-8D83-5120-9F40-4B90D484743C}"/>
              </a:ext>
            </a:extLst>
          </p:cNvPr>
          <p:cNvSpPr/>
          <p:nvPr/>
        </p:nvSpPr>
        <p:spPr>
          <a:xfrm rot="16200000">
            <a:off x="11371716" y="6037105"/>
            <a:ext cx="797163" cy="843406"/>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1"/>
          </a:solidFill>
          <a:ln>
            <a:noFill/>
          </a:ln>
        </p:spPr>
        <p:txBody>
          <a:bodyPr spcFirstLastPara="1" vert="vert" wrap="square" lIns="91425" tIns="91425" rIns="91425" bIns="91425" anchor="b" anchorCtr="1">
            <a:noAutofit/>
          </a:bodyPr>
          <a:lstStyle/>
          <a:p>
            <a:pPr marL="0" lvl="0" indent="0" algn="l" rtl="0">
              <a:spcBef>
                <a:spcPts val="0"/>
              </a:spcBef>
              <a:spcAft>
                <a:spcPts val="0"/>
              </a:spcAft>
              <a:buNone/>
            </a:pPr>
            <a:r>
              <a:rPr lang="en-US" sz="2400" dirty="0"/>
              <a:t>3</a:t>
            </a:r>
            <a:endParaRPr sz="2800" dirty="0"/>
          </a:p>
        </p:txBody>
      </p:sp>
      <p:sp>
        <p:nvSpPr>
          <p:cNvPr id="6" name="אליפסה 5">
            <a:extLst>
              <a:ext uri="{FF2B5EF4-FFF2-40B4-BE49-F238E27FC236}">
                <a16:creationId xmlns:a16="http://schemas.microsoft.com/office/drawing/2014/main" id="{B4463516-0F7A-F0EA-241A-F007D7327953}"/>
              </a:ext>
            </a:extLst>
          </p:cNvPr>
          <p:cNvSpPr/>
          <p:nvPr/>
        </p:nvSpPr>
        <p:spPr>
          <a:xfrm>
            <a:off x="14258034" y="1970507"/>
            <a:ext cx="3600000" cy="3600000"/>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algn="ctr"/>
            <a:r>
              <a:rPr lang="en-US" sz="3200" b="1" i="0" u="none" strike="noStrike" dirty="0">
                <a:solidFill>
                  <a:schemeClr val="bg1"/>
                </a:solidFill>
                <a:effectLst/>
                <a:latin typeface="Arial" panose="020B0604020202020204" pitchFamily="34" charset="0"/>
              </a:rPr>
              <a:t>Theoretical Foundation </a:t>
            </a:r>
            <a:endParaRPr lang="he-IL" sz="3200" dirty="0">
              <a:solidFill>
                <a:schemeClr val="bg1"/>
              </a:solidFill>
            </a:endParaRPr>
          </a:p>
        </p:txBody>
      </p:sp>
    </p:spTree>
    <p:extLst>
      <p:ext uri="{BB962C8B-B14F-4D97-AF65-F5344CB8AC3E}">
        <p14:creationId xmlns:p14="http://schemas.microsoft.com/office/powerpoint/2010/main" val="493951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תמונה 14" descr="תמונה שמכילה קל, שמיים, כחול, לילה">
            <a:extLst>
              <a:ext uri="{FF2B5EF4-FFF2-40B4-BE49-F238E27FC236}">
                <a16:creationId xmlns:a16="http://schemas.microsoft.com/office/drawing/2014/main" id="{D7065AB8-8589-A132-8CE6-2C012AC39721}"/>
              </a:ext>
            </a:extLst>
          </p:cNvPr>
          <p:cNvPicPr>
            <a:picLocks noChangeAspect="1"/>
          </p:cNvPicPr>
          <p:nvPr/>
        </p:nvPicPr>
        <p:blipFill>
          <a:blip r:embed="rId3">
            <a:extLst>
              <a:ext uri="{28A0092B-C50C-407E-A947-70E740481C1C}">
                <a14:useLocalDpi xmlns:a14="http://schemas.microsoft.com/office/drawing/2010/main" val="0"/>
              </a:ext>
            </a:extLst>
          </a:blip>
          <a:srcRect l="-1" t="40099" r="235" b="2304"/>
          <a:stretch/>
        </p:blipFill>
        <p:spPr>
          <a:xfrm>
            <a:off x="0" y="-40243"/>
            <a:ext cx="21285200" cy="6915769"/>
          </a:xfrm>
          <a:prstGeom prst="rect">
            <a:avLst/>
          </a:prstGeom>
        </p:spPr>
      </p:pic>
      <p:sp>
        <p:nvSpPr>
          <p:cNvPr id="4" name="מלבן 3">
            <a:extLst>
              <a:ext uri="{FF2B5EF4-FFF2-40B4-BE49-F238E27FC236}">
                <a16:creationId xmlns:a16="http://schemas.microsoft.com/office/drawing/2014/main" id="{DA182BE8-56AC-9D7F-832C-8C7B71D8AF89}"/>
              </a:ext>
            </a:extLst>
          </p:cNvPr>
          <p:cNvSpPr/>
          <p:nvPr/>
        </p:nvSpPr>
        <p:spPr>
          <a:xfrm>
            <a:off x="0" y="17526"/>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5" name="אליפסה 4">
            <a:extLst>
              <a:ext uri="{FF2B5EF4-FFF2-40B4-BE49-F238E27FC236}">
                <a16:creationId xmlns:a16="http://schemas.microsoft.com/office/drawing/2014/main" id="{18384BD9-7FE7-81F2-95A9-36D3B9ABB7C4}"/>
              </a:ext>
            </a:extLst>
          </p:cNvPr>
          <p:cNvSpPr/>
          <p:nvPr/>
        </p:nvSpPr>
        <p:spPr>
          <a:xfrm>
            <a:off x="4296000" y="1617641"/>
            <a:ext cx="3600000" cy="3600000"/>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algn="ctr"/>
            <a:r>
              <a:rPr lang="en-US" sz="3200" b="1" i="0" u="none" strike="noStrike" dirty="0">
                <a:solidFill>
                  <a:schemeClr val="bg1"/>
                </a:solidFill>
                <a:effectLst/>
                <a:latin typeface="Arial" panose="020B0604020202020204" pitchFamily="34" charset="0"/>
              </a:rPr>
              <a:t>Theoretical Foundation </a:t>
            </a:r>
            <a:endParaRPr lang="he-IL" sz="3200" dirty="0">
              <a:solidFill>
                <a:schemeClr val="bg1"/>
              </a:solidFill>
            </a:endParaRPr>
          </a:p>
        </p:txBody>
      </p:sp>
      <p:sp>
        <p:nvSpPr>
          <p:cNvPr id="20" name="Google Shape;1957;p54">
            <a:extLst>
              <a:ext uri="{FF2B5EF4-FFF2-40B4-BE49-F238E27FC236}">
                <a16:creationId xmlns:a16="http://schemas.microsoft.com/office/drawing/2014/main" id="{BD6158B3-06AD-85A8-008D-21E1B71F0F76}"/>
              </a:ext>
            </a:extLst>
          </p:cNvPr>
          <p:cNvSpPr txBox="1">
            <a:spLocks/>
          </p:cNvSpPr>
          <p:nvPr/>
        </p:nvSpPr>
        <p:spPr>
          <a:xfrm>
            <a:off x="-1101999" y="8604054"/>
            <a:ext cx="1527300" cy="352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DISKNET</a:t>
            </a:r>
          </a:p>
        </p:txBody>
      </p:sp>
      <p:sp>
        <p:nvSpPr>
          <p:cNvPr id="23" name="Google Shape;1957;p54">
            <a:extLst>
              <a:ext uri="{FF2B5EF4-FFF2-40B4-BE49-F238E27FC236}">
                <a16:creationId xmlns:a16="http://schemas.microsoft.com/office/drawing/2014/main" id="{8009F49D-55F7-7E33-4DDC-701498E13E56}"/>
              </a:ext>
            </a:extLst>
          </p:cNvPr>
          <p:cNvSpPr txBox="1">
            <a:spLocks/>
          </p:cNvSpPr>
          <p:nvPr/>
        </p:nvSpPr>
        <p:spPr>
          <a:xfrm>
            <a:off x="1744254" y="7337686"/>
            <a:ext cx="1527300" cy="352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Properties</a:t>
            </a:r>
          </a:p>
        </p:txBody>
      </p:sp>
      <p:sp>
        <p:nvSpPr>
          <p:cNvPr id="24" name="Google Shape;1957;p54">
            <a:extLst>
              <a:ext uri="{FF2B5EF4-FFF2-40B4-BE49-F238E27FC236}">
                <a16:creationId xmlns:a16="http://schemas.microsoft.com/office/drawing/2014/main" id="{7118BE0C-130E-C6E7-98A4-CEBCBACA40EB}"/>
              </a:ext>
            </a:extLst>
          </p:cNvPr>
          <p:cNvSpPr txBox="1">
            <a:spLocks/>
          </p:cNvSpPr>
          <p:nvPr/>
        </p:nvSpPr>
        <p:spPr>
          <a:xfrm>
            <a:off x="1553708" y="8246025"/>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Mathematical Tools</a:t>
            </a:r>
          </a:p>
        </p:txBody>
      </p:sp>
      <p:sp>
        <p:nvSpPr>
          <p:cNvPr id="39" name="Google Shape;1961;p54">
            <a:extLst>
              <a:ext uri="{FF2B5EF4-FFF2-40B4-BE49-F238E27FC236}">
                <a16:creationId xmlns:a16="http://schemas.microsoft.com/office/drawing/2014/main" id="{70AF77B5-96D4-E210-0BC1-9B23E38402BB}"/>
              </a:ext>
            </a:extLst>
          </p:cNvPr>
          <p:cNvSpPr txBox="1">
            <a:spLocks/>
          </p:cNvSpPr>
          <p:nvPr/>
        </p:nvSpPr>
        <p:spPr>
          <a:xfrm>
            <a:off x="5021146" y="6752253"/>
            <a:ext cx="7170854" cy="41890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A citation network is a directed graph where:</a:t>
            </a:r>
          </a:p>
          <a:p>
            <a:pPr rtl="0" fontAlgn="base">
              <a:lnSpc>
                <a:spcPct val="150000"/>
              </a:lnSpc>
              <a:buClr>
                <a:schemeClr val="tx2"/>
              </a:buClr>
              <a:buFont typeface="Wingdings" panose="05000000000000000000" pitchFamily="2" charset="2"/>
              <a:buChar char="q"/>
            </a:pPr>
            <a:r>
              <a:rPr lang="en-US" sz="2400" b="1" i="0" u="none" strike="noStrike" dirty="0">
                <a:solidFill>
                  <a:srgbClr val="FFFFFF"/>
                </a:solidFill>
                <a:effectLst/>
                <a:latin typeface="DM Sans" pitchFamily="2" charset="0"/>
              </a:rPr>
              <a:t>Nodes</a:t>
            </a:r>
            <a:r>
              <a:rPr lang="en-US" sz="2400" b="0" i="0" u="none" strike="noStrike" dirty="0">
                <a:solidFill>
                  <a:srgbClr val="FFFFFF"/>
                </a:solidFill>
                <a:effectLst/>
                <a:latin typeface="DM Sans" pitchFamily="2" charset="0"/>
              </a:rPr>
              <a:t> represent academic papers.</a:t>
            </a:r>
            <a:endParaRPr lang="en-US" sz="2400" b="1" i="0" u="none" strike="noStrike" dirty="0">
              <a:solidFill>
                <a:srgbClr val="FFFFFF"/>
              </a:solidFill>
              <a:effectLst/>
              <a:latin typeface="Calibri" panose="020F0502020204030204" pitchFamily="34" charset="0"/>
            </a:endParaRPr>
          </a:p>
          <a:p>
            <a:pPr rtl="0" fontAlgn="base">
              <a:lnSpc>
                <a:spcPct val="150000"/>
              </a:lnSpc>
              <a:buClr>
                <a:schemeClr val="tx2"/>
              </a:buClr>
              <a:buFont typeface="Wingdings" panose="05000000000000000000" pitchFamily="2" charset="2"/>
              <a:buChar char="q"/>
            </a:pPr>
            <a:r>
              <a:rPr lang="en-US" sz="2400" b="1" i="0" u="none" strike="noStrike" dirty="0">
                <a:solidFill>
                  <a:srgbClr val="FFFFFF"/>
                </a:solidFill>
                <a:effectLst/>
                <a:latin typeface="DM Sans" pitchFamily="2" charset="0"/>
              </a:rPr>
              <a:t>Edges</a:t>
            </a:r>
            <a:r>
              <a:rPr lang="en-US" sz="2400" b="0" i="0" u="none" strike="noStrike" dirty="0">
                <a:solidFill>
                  <a:srgbClr val="FFFFFF"/>
                </a:solidFill>
                <a:effectLst/>
                <a:latin typeface="DM Sans" pitchFamily="2" charset="0"/>
              </a:rPr>
              <a:t> represent citations, pointing from the citing paper to the cited paper. </a:t>
            </a:r>
            <a:endParaRPr lang="en-US" sz="2400" b="1" i="0" u="none" strike="noStrike" dirty="0">
              <a:solidFill>
                <a:srgbClr val="FFFFFF"/>
              </a:solidFill>
              <a:effectLst/>
              <a:latin typeface="Calibri" panose="020F0502020204030204" pitchFamily="34" charset="0"/>
            </a:endParaRP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The network is dynamic, as it evolves over time with new papers and citations.</a:t>
            </a:r>
          </a:p>
          <a:p>
            <a:pPr rtl="0" fontAlgn="base">
              <a:lnSpc>
                <a:spcPct val="150000"/>
              </a:lnSpc>
              <a:buFont typeface="Arial" panose="020B0604020202020204" pitchFamily="34" charset="0"/>
              <a:buChar char="•"/>
            </a:pPr>
            <a:endParaRPr lang="en-US" sz="2400" dirty="0">
              <a:solidFill>
                <a:srgbClr val="FFFFFF"/>
              </a:solidFill>
              <a:latin typeface="DM Sans" pitchFamily="2" charset="0"/>
            </a:endParaRPr>
          </a:p>
          <a:p>
            <a:pPr rtl="0" fontAlgn="base">
              <a:lnSpc>
                <a:spcPct val="150000"/>
              </a:lnSpc>
              <a:buFont typeface="Arial" panose="020B0604020202020204" pitchFamily="34" charset="0"/>
              <a:buChar char="•"/>
            </a:pPr>
            <a:endParaRPr lang="en-US" sz="2400" b="0" i="0" u="none" strike="noStrike" dirty="0">
              <a:solidFill>
                <a:srgbClr val="FFFFFF"/>
              </a:solidFill>
              <a:effectLst/>
              <a:latin typeface="DM Sans" pitchFamily="2" charset="0"/>
            </a:endParaRPr>
          </a:p>
          <a:p>
            <a:pPr rtl="0" fontAlgn="base">
              <a:lnSpc>
                <a:spcPct val="150000"/>
              </a:lnSpc>
              <a:buFont typeface="Arial" panose="020B0604020202020204" pitchFamily="34" charset="0"/>
              <a:buChar char="•"/>
            </a:pPr>
            <a:endParaRPr lang="en-US" sz="2400" dirty="0">
              <a:solidFill>
                <a:srgbClr val="FFFFFF"/>
              </a:solidFill>
              <a:latin typeface="DM Sans" pitchFamily="2" charset="0"/>
            </a:endParaRPr>
          </a:p>
          <a:p>
            <a:pPr rtl="0" fontAlgn="base">
              <a:lnSpc>
                <a:spcPct val="150000"/>
              </a:lnSpc>
              <a:buFont typeface="Arial" panose="020B0604020202020204" pitchFamily="34" charset="0"/>
              <a:buChar char="•"/>
            </a:pPr>
            <a:endParaRPr lang="en-US" sz="2400" b="0" i="0" u="none" strike="noStrike" dirty="0">
              <a:solidFill>
                <a:srgbClr val="FFFFFF"/>
              </a:solidFill>
              <a:effectLst/>
              <a:latin typeface="DM Sans" pitchFamily="2" charset="0"/>
            </a:endParaRPr>
          </a:p>
          <a:p>
            <a:pPr marL="114300" indent="0" rtl="0" fontAlgn="base">
              <a:lnSpc>
                <a:spcPct val="150000"/>
              </a:lnSpc>
              <a:buNone/>
            </a:pPr>
            <a:endParaRPr lang="en-US" sz="2400" b="0" i="0" u="none" strike="noStrike" dirty="0">
              <a:solidFill>
                <a:srgbClr val="FFFFFF"/>
              </a:solidFill>
              <a:effectLst/>
              <a:latin typeface="DM Sans" pitchFamily="2" charset="0"/>
            </a:endParaRPr>
          </a:p>
        </p:txBody>
      </p:sp>
      <p:pic>
        <p:nvPicPr>
          <p:cNvPr id="40" name="Picture 4">
            <a:extLst>
              <a:ext uri="{FF2B5EF4-FFF2-40B4-BE49-F238E27FC236}">
                <a16:creationId xmlns:a16="http://schemas.microsoft.com/office/drawing/2014/main" id="{2D842F0A-D420-EEE9-1379-4DABBCA9A0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3466" y="10549693"/>
            <a:ext cx="21165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497A314D-3288-C1F3-C4B2-94127C6486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5500" y="10549693"/>
            <a:ext cx="2605787" cy="21600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957;p54">
            <a:extLst>
              <a:ext uri="{FF2B5EF4-FFF2-40B4-BE49-F238E27FC236}">
                <a16:creationId xmlns:a16="http://schemas.microsoft.com/office/drawing/2014/main" id="{E3C4169E-77CA-A156-6107-74C02842EDCE}"/>
              </a:ext>
            </a:extLst>
          </p:cNvPr>
          <p:cNvSpPr txBox="1">
            <a:spLocks/>
          </p:cNvSpPr>
          <p:nvPr/>
        </p:nvSpPr>
        <p:spPr>
          <a:xfrm>
            <a:off x="3081008" y="7495251"/>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solidFill>
                  <a:schemeClr val="tx2"/>
                </a:solidFill>
              </a:rPr>
              <a:t>Citation Network</a:t>
            </a:r>
          </a:p>
        </p:txBody>
      </p:sp>
      <p:sp>
        <p:nvSpPr>
          <p:cNvPr id="3" name="Google Shape;1957;p54">
            <a:extLst>
              <a:ext uri="{FF2B5EF4-FFF2-40B4-BE49-F238E27FC236}">
                <a16:creationId xmlns:a16="http://schemas.microsoft.com/office/drawing/2014/main" id="{7506FE9B-54D1-F16A-2332-42FA697D7C04}"/>
              </a:ext>
            </a:extLst>
          </p:cNvPr>
          <p:cNvSpPr txBox="1">
            <a:spLocks/>
          </p:cNvSpPr>
          <p:nvPr/>
        </p:nvSpPr>
        <p:spPr>
          <a:xfrm>
            <a:off x="3170192" y="8190037"/>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Hyperbolic Geometry</a:t>
            </a:r>
          </a:p>
        </p:txBody>
      </p:sp>
    </p:spTree>
    <p:extLst>
      <p:ext uri="{BB962C8B-B14F-4D97-AF65-F5344CB8AC3E}">
        <p14:creationId xmlns:p14="http://schemas.microsoft.com/office/powerpoint/2010/main" val="1402465877"/>
      </p:ext>
    </p:extLst>
  </p:cSld>
  <p:clrMapOvr>
    <a:masterClrMapping/>
  </p:clrMapOvr>
  <mc:AlternateContent xmlns:mc="http://schemas.openxmlformats.org/markup-compatibility/2006" xmlns:p14="http://schemas.microsoft.com/office/powerpoint/2010/main">
    <mc:Choice Requires="p14">
      <p:transition spd="med" p14:dur="700" advTm="100">
        <p:fade/>
      </p:transition>
    </mc:Choice>
    <mc:Fallback xmlns="">
      <p:transition spd="med" advTm="1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C91D2-C21D-3554-3EED-7B278401B515}"/>
            </a:ext>
          </a:extLst>
        </p:cNvPr>
        <p:cNvGrpSpPr/>
        <p:nvPr/>
      </p:nvGrpSpPr>
      <p:grpSpPr>
        <a:xfrm>
          <a:off x="0" y="0"/>
          <a:ext cx="0" cy="0"/>
          <a:chOff x="0" y="0"/>
          <a:chExt cx="0" cy="0"/>
        </a:xfrm>
      </p:grpSpPr>
      <p:pic>
        <p:nvPicPr>
          <p:cNvPr id="15" name="תמונה 14" descr="תמונה שמכילה קל, שמיים, כחול, לילה">
            <a:extLst>
              <a:ext uri="{FF2B5EF4-FFF2-40B4-BE49-F238E27FC236}">
                <a16:creationId xmlns:a16="http://schemas.microsoft.com/office/drawing/2014/main" id="{66CC49B4-B9D8-AC5E-CADD-C016EC6ABAB0}"/>
              </a:ext>
            </a:extLst>
          </p:cNvPr>
          <p:cNvPicPr>
            <a:picLocks noChangeAspect="1"/>
          </p:cNvPicPr>
          <p:nvPr/>
        </p:nvPicPr>
        <p:blipFill>
          <a:blip r:embed="rId3">
            <a:extLst>
              <a:ext uri="{28A0092B-C50C-407E-A947-70E740481C1C}">
                <a14:useLocalDpi xmlns:a14="http://schemas.microsoft.com/office/drawing/2010/main" val="0"/>
              </a:ext>
            </a:extLst>
          </a:blip>
          <a:srcRect l="-1" t="40099" r="235" b="2304"/>
          <a:stretch/>
        </p:blipFill>
        <p:spPr>
          <a:xfrm>
            <a:off x="0" y="-40243"/>
            <a:ext cx="21285200" cy="6915769"/>
          </a:xfrm>
          <a:prstGeom prst="rect">
            <a:avLst/>
          </a:prstGeom>
        </p:spPr>
      </p:pic>
      <p:sp>
        <p:nvSpPr>
          <p:cNvPr id="4" name="מלבן 3">
            <a:extLst>
              <a:ext uri="{FF2B5EF4-FFF2-40B4-BE49-F238E27FC236}">
                <a16:creationId xmlns:a16="http://schemas.microsoft.com/office/drawing/2014/main" id="{5FF870F0-6AFF-E57F-94DF-F463279DDEF2}"/>
              </a:ext>
            </a:extLst>
          </p:cNvPr>
          <p:cNvSpPr/>
          <p:nvPr/>
        </p:nvSpPr>
        <p:spPr>
          <a:xfrm>
            <a:off x="0" y="0"/>
            <a:ext cx="12192000" cy="6858000"/>
          </a:xfrm>
          <a:prstGeom prst="rect">
            <a:avLst/>
          </a:prstGeom>
          <a:solidFill>
            <a:schemeClr val="accent3">
              <a:lumMod val="40000"/>
              <a:lumOff val="60000"/>
              <a:alpha val="2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5" name="אליפסה 4">
            <a:extLst>
              <a:ext uri="{FF2B5EF4-FFF2-40B4-BE49-F238E27FC236}">
                <a16:creationId xmlns:a16="http://schemas.microsoft.com/office/drawing/2014/main" id="{5CF7B0F0-F4D3-BA48-1120-A785F79E47FD}"/>
              </a:ext>
            </a:extLst>
          </p:cNvPr>
          <p:cNvSpPr/>
          <p:nvPr/>
        </p:nvSpPr>
        <p:spPr>
          <a:xfrm>
            <a:off x="425301" y="2330508"/>
            <a:ext cx="2214276" cy="2196981"/>
          </a:xfrm>
          <a:prstGeom prst="ellipse">
            <a:avLst/>
          </a:prstGeom>
          <a:gradFill flip="none" rotWithShape="1">
            <a:gsLst>
              <a:gs pos="5000">
                <a:schemeClr val="accent6"/>
              </a:gs>
              <a:gs pos="97000">
                <a:schemeClr val="accent3"/>
              </a:gs>
            </a:gsLst>
            <a:lin ang="10800000" scaled="1"/>
            <a:tileRect/>
          </a:gradFill>
          <a:ln>
            <a:solidFill>
              <a:schemeClr val="tx1"/>
            </a:solidFill>
          </a:ln>
        </p:spPr>
        <p:style>
          <a:lnRef idx="3">
            <a:schemeClr val="lt1"/>
          </a:lnRef>
          <a:fillRef idx="1">
            <a:schemeClr val="accent3"/>
          </a:fillRef>
          <a:effectRef idx="1">
            <a:schemeClr val="accent3"/>
          </a:effectRef>
          <a:fontRef idx="minor">
            <a:schemeClr val="lt1"/>
          </a:fontRef>
        </p:style>
        <p:txBody>
          <a:bodyPr rtlCol="1" anchor="ctr"/>
          <a:lstStyle/>
          <a:p>
            <a:pPr algn="ctr"/>
            <a:r>
              <a:rPr lang="en-US" sz="1800" b="1" i="0" u="none" strike="noStrike" dirty="0">
                <a:solidFill>
                  <a:schemeClr val="bg1"/>
                </a:solidFill>
                <a:effectLst/>
                <a:latin typeface="Arial" panose="020B0604020202020204" pitchFamily="34" charset="0"/>
              </a:rPr>
              <a:t>Theoretical Foundation </a:t>
            </a:r>
            <a:endParaRPr lang="he-IL" dirty="0">
              <a:solidFill>
                <a:schemeClr val="bg1"/>
              </a:solidFill>
            </a:endParaRPr>
          </a:p>
        </p:txBody>
      </p:sp>
      <p:sp>
        <p:nvSpPr>
          <p:cNvPr id="16" name="Google Shape;1957;p54">
            <a:extLst>
              <a:ext uri="{FF2B5EF4-FFF2-40B4-BE49-F238E27FC236}">
                <a16:creationId xmlns:a16="http://schemas.microsoft.com/office/drawing/2014/main" id="{8DDAA796-2E89-F3D8-354E-4773B980CB02}"/>
              </a:ext>
            </a:extLst>
          </p:cNvPr>
          <p:cNvSpPr txBox="1">
            <a:spLocks/>
          </p:cNvSpPr>
          <p:nvPr/>
        </p:nvSpPr>
        <p:spPr>
          <a:xfrm>
            <a:off x="3125252" y="3028054"/>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solidFill>
                  <a:schemeClr val="tx2"/>
                </a:solidFill>
              </a:rPr>
              <a:t>Citation Network</a:t>
            </a:r>
          </a:p>
        </p:txBody>
      </p:sp>
      <p:sp>
        <p:nvSpPr>
          <p:cNvPr id="17" name="Google Shape;1957;p54">
            <a:extLst>
              <a:ext uri="{FF2B5EF4-FFF2-40B4-BE49-F238E27FC236}">
                <a16:creationId xmlns:a16="http://schemas.microsoft.com/office/drawing/2014/main" id="{D53492E6-B54F-3CED-D609-1A51171C7DB7}"/>
              </a:ext>
            </a:extLst>
          </p:cNvPr>
          <p:cNvSpPr txBox="1">
            <a:spLocks/>
          </p:cNvSpPr>
          <p:nvPr/>
        </p:nvSpPr>
        <p:spPr>
          <a:xfrm>
            <a:off x="2348524" y="6046844"/>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Hyperbolic Geometry</a:t>
            </a:r>
          </a:p>
        </p:txBody>
      </p:sp>
      <p:sp>
        <p:nvSpPr>
          <p:cNvPr id="20" name="Google Shape;1957;p54">
            <a:extLst>
              <a:ext uri="{FF2B5EF4-FFF2-40B4-BE49-F238E27FC236}">
                <a16:creationId xmlns:a16="http://schemas.microsoft.com/office/drawing/2014/main" id="{D01DE4D3-920F-F523-0C84-323DAB0FE7BA}"/>
              </a:ext>
            </a:extLst>
          </p:cNvPr>
          <p:cNvSpPr txBox="1">
            <a:spLocks/>
          </p:cNvSpPr>
          <p:nvPr/>
        </p:nvSpPr>
        <p:spPr>
          <a:xfrm>
            <a:off x="-1101999" y="8604054"/>
            <a:ext cx="1527300" cy="352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DISKNET</a:t>
            </a:r>
          </a:p>
        </p:txBody>
      </p:sp>
      <p:sp>
        <p:nvSpPr>
          <p:cNvPr id="21" name="Google Shape;1961;p54">
            <a:extLst>
              <a:ext uri="{FF2B5EF4-FFF2-40B4-BE49-F238E27FC236}">
                <a16:creationId xmlns:a16="http://schemas.microsoft.com/office/drawing/2014/main" id="{D6101BEC-4D18-6B78-0BEE-ED041A46F31C}"/>
              </a:ext>
            </a:extLst>
          </p:cNvPr>
          <p:cNvSpPr txBox="1">
            <a:spLocks/>
          </p:cNvSpPr>
          <p:nvPr/>
        </p:nvSpPr>
        <p:spPr>
          <a:xfrm>
            <a:off x="5021146" y="293090"/>
            <a:ext cx="7170854" cy="41890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A citation network is a directed graph where:</a:t>
            </a:r>
          </a:p>
          <a:p>
            <a:pPr rtl="0" fontAlgn="base">
              <a:lnSpc>
                <a:spcPct val="150000"/>
              </a:lnSpc>
              <a:buClr>
                <a:schemeClr val="tx2"/>
              </a:buClr>
              <a:buFont typeface="Wingdings" panose="05000000000000000000" pitchFamily="2" charset="2"/>
              <a:buChar char="q"/>
            </a:pPr>
            <a:r>
              <a:rPr lang="en-US" sz="2400" b="1" i="0" u="none" strike="noStrike" dirty="0">
                <a:solidFill>
                  <a:srgbClr val="FFFFFF"/>
                </a:solidFill>
                <a:effectLst/>
                <a:latin typeface="DM Sans" pitchFamily="2" charset="0"/>
              </a:rPr>
              <a:t>Nodes</a:t>
            </a:r>
            <a:r>
              <a:rPr lang="en-US" sz="2400" b="0" i="0" u="none" strike="noStrike" dirty="0">
                <a:solidFill>
                  <a:srgbClr val="FFFFFF"/>
                </a:solidFill>
                <a:effectLst/>
                <a:latin typeface="DM Sans" pitchFamily="2" charset="0"/>
              </a:rPr>
              <a:t> represent academic papers.</a:t>
            </a:r>
            <a:endParaRPr lang="en-US" sz="2400" b="1" i="0" u="none" strike="noStrike" dirty="0">
              <a:solidFill>
                <a:srgbClr val="FFFFFF"/>
              </a:solidFill>
              <a:effectLst/>
              <a:latin typeface="Calibri" panose="020F0502020204030204" pitchFamily="34" charset="0"/>
            </a:endParaRPr>
          </a:p>
          <a:p>
            <a:pPr rtl="0" fontAlgn="base">
              <a:lnSpc>
                <a:spcPct val="150000"/>
              </a:lnSpc>
              <a:buClr>
                <a:schemeClr val="tx2"/>
              </a:buClr>
              <a:buFont typeface="Wingdings" panose="05000000000000000000" pitchFamily="2" charset="2"/>
              <a:buChar char="q"/>
            </a:pPr>
            <a:r>
              <a:rPr lang="en-US" sz="2400" b="1" i="0" u="none" strike="noStrike" dirty="0">
                <a:solidFill>
                  <a:srgbClr val="FFFFFF"/>
                </a:solidFill>
                <a:effectLst/>
                <a:latin typeface="DM Sans" pitchFamily="2" charset="0"/>
              </a:rPr>
              <a:t>Edges</a:t>
            </a:r>
            <a:r>
              <a:rPr lang="en-US" sz="2400" b="0" i="0" u="none" strike="noStrike" dirty="0">
                <a:solidFill>
                  <a:srgbClr val="FFFFFF"/>
                </a:solidFill>
                <a:effectLst/>
                <a:latin typeface="DM Sans" pitchFamily="2" charset="0"/>
              </a:rPr>
              <a:t> represent citations, pointing from the citing paper to </a:t>
            </a:r>
            <a:r>
              <a:rPr lang="en-US" sz="2400" b="0" i="0" u="none" strike="noStrike">
                <a:solidFill>
                  <a:srgbClr val="FFFFFF"/>
                </a:solidFill>
                <a:effectLst/>
                <a:latin typeface="DM Sans" pitchFamily="2" charset="0"/>
              </a:rPr>
              <a:t>the cited </a:t>
            </a:r>
            <a:r>
              <a:rPr lang="en-US" sz="2400" b="0" i="0" u="none" strike="noStrike" dirty="0">
                <a:solidFill>
                  <a:srgbClr val="FFFFFF"/>
                </a:solidFill>
                <a:effectLst/>
                <a:latin typeface="DM Sans" pitchFamily="2" charset="0"/>
              </a:rPr>
              <a:t>paper. </a:t>
            </a:r>
            <a:endParaRPr lang="en-US" sz="2400" b="1" i="0" u="none" strike="noStrike" dirty="0">
              <a:solidFill>
                <a:srgbClr val="FFFFFF"/>
              </a:solidFill>
              <a:effectLst/>
              <a:latin typeface="Calibri" panose="020F0502020204030204" pitchFamily="34" charset="0"/>
            </a:endParaRP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The network is dynamic, as it evolves over time with new papers and citations.</a:t>
            </a:r>
          </a:p>
          <a:p>
            <a:pPr rtl="0" fontAlgn="base">
              <a:lnSpc>
                <a:spcPct val="150000"/>
              </a:lnSpc>
              <a:buFont typeface="Arial" panose="020B0604020202020204" pitchFamily="34" charset="0"/>
              <a:buChar char="•"/>
            </a:pPr>
            <a:endParaRPr lang="en-US" sz="2400" dirty="0">
              <a:solidFill>
                <a:srgbClr val="FFFFFF"/>
              </a:solidFill>
              <a:latin typeface="DM Sans" pitchFamily="2" charset="0"/>
            </a:endParaRPr>
          </a:p>
          <a:p>
            <a:pPr rtl="0" fontAlgn="base">
              <a:lnSpc>
                <a:spcPct val="150000"/>
              </a:lnSpc>
              <a:buFont typeface="Arial" panose="020B0604020202020204" pitchFamily="34" charset="0"/>
              <a:buChar char="•"/>
            </a:pPr>
            <a:endParaRPr lang="en-US" sz="2400" b="0" i="0" u="none" strike="noStrike" dirty="0">
              <a:solidFill>
                <a:srgbClr val="FFFFFF"/>
              </a:solidFill>
              <a:effectLst/>
              <a:latin typeface="DM Sans" pitchFamily="2" charset="0"/>
            </a:endParaRPr>
          </a:p>
          <a:p>
            <a:pPr rtl="0" fontAlgn="base">
              <a:lnSpc>
                <a:spcPct val="150000"/>
              </a:lnSpc>
              <a:buFont typeface="Arial" panose="020B0604020202020204" pitchFamily="34" charset="0"/>
              <a:buChar char="•"/>
            </a:pPr>
            <a:endParaRPr lang="en-US" sz="2400" dirty="0">
              <a:solidFill>
                <a:srgbClr val="FFFFFF"/>
              </a:solidFill>
              <a:latin typeface="DM Sans" pitchFamily="2" charset="0"/>
            </a:endParaRPr>
          </a:p>
          <a:p>
            <a:pPr rtl="0" fontAlgn="base">
              <a:lnSpc>
                <a:spcPct val="150000"/>
              </a:lnSpc>
              <a:buFont typeface="Arial" panose="020B0604020202020204" pitchFamily="34" charset="0"/>
              <a:buChar char="•"/>
            </a:pPr>
            <a:endParaRPr lang="en-US" sz="2400" b="0" i="0" u="none" strike="noStrike" dirty="0">
              <a:solidFill>
                <a:srgbClr val="FFFFFF"/>
              </a:solidFill>
              <a:effectLst/>
              <a:latin typeface="DM Sans" pitchFamily="2" charset="0"/>
            </a:endParaRPr>
          </a:p>
          <a:p>
            <a:pPr marL="114300" indent="0" rtl="0" fontAlgn="base">
              <a:lnSpc>
                <a:spcPct val="150000"/>
              </a:lnSpc>
              <a:buNone/>
            </a:pPr>
            <a:endParaRPr lang="en-US" sz="2400" b="0" i="0" u="none" strike="noStrike" dirty="0">
              <a:solidFill>
                <a:srgbClr val="FFFFFF"/>
              </a:solidFill>
              <a:effectLst/>
              <a:latin typeface="DM Sans" pitchFamily="2" charset="0"/>
            </a:endParaRPr>
          </a:p>
        </p:txBody>
      </p:sp>
      <p:pic>
        <p:nvPicPr>
          <p:cNvPr id="1028" name="Picture 4">
            <a:extLst>
              <a:ext uri="{FF2B5EF4-FFF2-40B4-BE49-F238E27FC236}">
                <a16:creationId xmlns:a16="http://schemas.microsoft.com/office/drawing/2014/main" id="{A13768B2-541D-6ABD-525E-65FEC50B95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3466" y="4090530"/>
            <a:ext cx="21165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7DDD01D-AD34-D17C-1942-E9AD12DA11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5500" y="4090530"/>
            <a:ext cx="2605787" cy="2160000"/>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1957;p54">
            <a:extLst>
              <a:ext uri="{FF2B5EF4-FFF2-40B4-BE49-F238E27FC236}">
                <a16:creationId xmlns:a16="http://schemas.microsoft.com/office/drawing/2014/main" id="{91B85D92-89AF-0BEE-807D-61A66808374E}"/>
              </a:ext>
            </a:extLst>
          </p:cNvPr>
          <p:cNvSpPr txBox="1">
            <a:spLocks/>
          </p:cNvSpPr>
          <p:nvPr/>
        </p:nvSpPr>
        <p:spPr>
          <a:xfrm>
            <a:off x="1801141" y="7374804"/>
            <a:ext cx="1527300" cy="352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Properties</a:t>
            </a:r>
          </a:p>
        </p:txBody>
      </p:sp>
      <p:sp>
        <p:nvSpPr>
          <p:cNvPr id="38" name="Google Shape;1957;p54">
            <a:extLst>
              <a:ext uri="{FF2B5EF4-FFF2-40B4-BE49-F238E27FC236}">
                <a16:creationId xmlns:a16="http://schemas.microsoft.com/office/drawing/2014/main" id="{4E7188AC-5FB7-19BF-A187-F24723443B7D}"/>
              </a:ext>
            </a:extLst>
          </p:cNvPr>
          <p:cNvSpPr txBox="1">
            <a:spLocks/>
          </p:cNvSpPr>
          <p:nvPr/>
        </p:nvSpPr>
        <p:spPr>
          <a:xfrm>
            <a:off x="1875927" y="8331699"/>
            <a:ext cx="1527300" cy="65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sz="1400" kern="0" dirty="0"/>
              <a:t>Mathematical Tools</a:t>
            </a:r>
          </a:p>
        </p:txBody>
      </p:sp>
      <p:sp>
        <p:nvSpPr>
          <p:cNvPr id="2" name="Google Shape;295;p51">
            <a:extLst>
              <a:ext uri="{FF2B5EF4-FFF2-40B4-BE49-F238E27FC236}">
                <a16:creationId xmlns:a16="http://schemas.microsoft.com/office/drawing/2014/main" id="{9D1AC146-B02A-85A6-D096-B7822432CAD0}"/>
              </a:ext>
            </a:extLst>
          </p:cNvPr>
          <p:cNvSpPr/>
          <p:nvPr/>
        </p:nvSpPr>
        <p:spPr>
          <a:xfrm rot="16200000">
            <a:off x="11371716" y="6037105"/>
            <a:ext cx="797163" cy="843406"/>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chemeClr val="accent1"/>
          </a:solidFill>
          <a:ln>
            <a:noFill/>
          </a:ln>
        </p:spPr>
        <p:txBody>
          <a:bodyPr spcFirstLastPara="1" vert="vert" wrap="square" lIns="91425" tIns="91425" rIns="91425" bIns="91425" anchor="b" anchorCtr="1">
            <a:noAutofit/>
          </a:bodyPr>
          <a:lstStyle/>
          <a:p>
            <a:pPr marL="0" lvl="0" indent="0" algn="l" rtl="0">
              <a:spcBef>
                <a:spcPts val="0"/>
              </a:spcBef>
              <a:spcAft>
                <a:spcPts val="0"/>
              </a:spcAft>
              <a:buNone/>
            </a:pPr>
            <a:r>
              <a:rPr lang="en-US" sz="2400" dirty="0"/>
              <a:t>4</a:t>
            </a:r>
            <a:endParaRPr sz="2800" dirty="0"/>
          </a:p>
        </p:txBody>
      </p:sp>
      <p:grpSp>
        <p:nvGrpSpPr>
          <p:cNvPr id="42" name="קבוצה 41">
            <a:extLst>
              <a:ext uri="{FF2B5EF4-FFF2-40B4-BE49-F238E27FC236}">
                <a16:creationId xmlns:a16="http://schemas.microsoft.com/office/drawing/2014/main" id="{BA9EF106-12CB-D5DE-5ED7-944D2B24A286}"/>
              </a:ext>
            </a:extLst>
          </p:cNvPr>
          <p:cNvGrpSpPr/>
          <p:nvPr/>
        </p:nvGrpSpPr>
        <p:grpSpPr>
          <a:xfrm rot="7754853">
            <a:off x="-6746368" y="-1576307"/>
            <a:ext cx="10004055" cy="10067201"/>
            <a:chOff x="-6629638" y="-1576307"/>
            <a:chExt cx="10004055" cy="10067201"/>
          </a:xfrm>
        </p:grpSpPr>
        <p:grpSp>
          <p:nvGrpSpPr>
            <p:cNvPr id="43" name="קבוצה 42">
              <a:extLst>
                <a:ext uri="{FF2B5EF4-FFF2-40B4-BE49-F238E27FC236}">
                  <a16:creationId xmlns:a16="http://schemas.microsoft.com/office/drawing/2014/main" id="{5B601505-8DCD-2A4C-67D0-2C4698B29B9D}"/>
                </a:ext>
              </a:extLst>
            </p:cNvPr>
            <p:cNvGrpSpPr/>
            <p:nvPr/>
          </p:nvGrpSpPr>
          <p:grpSpPr>
            <a:xfrm rot="18313746">
              <a:off x="-6748096" y="-1457849"/>
              <a:ext cx="10067201" cy="9830285"/>
              <a:chOff x="-6748096" y="-1457849"/>
              <a:chExt cx="10067201" cy="9830285"/>
            </a:xfrm>
          </p:grpSpPr>
          <p:grpSp>
            <p:nvGrpSpPr>
              <p:cNvPr id="45" name="קבוצה 44">
                <a:extLst>
                  <a:ext uri="{FF2B5EF4-FFF2-40B4-BE49-F238E27FC236}">
                    <a16:creationId xmlns:a16="http://schemas.microsoft.com/office/drawing/2014/main" id="{7F4CD7ED-4AB9-4A05-5B04-D95FE26175E1}"/>
                  </a:ext>
                </a:extLst>
              </p:cNvPr>
              <p:cNvGrpSpPr/>
              <p:nvPr/>
            </p:nvGrpSpPr>
            <p:grpSpPr>
              <a:xfrm rot="19319795">
                <a:off x="-6748096" y="-1457849"/>
                <a:ext cx="10067201" cy="9830285"/>
                <a:chOff x="-6748096" y="-1457849"/>
                <a:chExt cx="10067201" cy="9830285"/>
              </a:xfrm>
            </p:grpSpPr>
            <p:grpSp>
              <p:nvGrpSpPr>
                <p:cNvPr id="47" name="קבוצה 46">
                  <a:extLst>
                    <a:ext uri="{FF2B5EF4-FFF2-40B4-BE49-F238E27FC236}">
                      <a16:creationId xmlns:a16="http://schemas.microsoft.com/office/drawing/2014/main" id="{A8C8E525-4DF8-44FA-0213-6D5B98A609F1}"/>
                    </a:ext>
                  </a:extLst>
                </p:cNvPr>
                <p:cNvGrpSpPr/>
                <p:nvPr/>
              </p:nvGrpSpPr>
              <p:grpSpPr>
                <a:xfrm rot="19465710">
                  <a:off x="-6748096" y="-1457849"/>
                  <a:ext cx="10067201" cy="9830285"/>
                  <a:chOff x="-6050603" y="-1361874"/>
                  <a:chExt cx="10067201" cy="9830285"/>
                </a:xfrm>
              </p:grpSpPr>
              <p:grpSp>
                <p:nvGrpSpPr>
                  <p:cNvPr id="50" name="קבוצה 49">
                    <a:extLst>
                      <a:ext uri="{FF2B5EF4-FFF2-40B4-BE49-F238E27FC236}">
                        <a16:creationId xmlns:a16="http://schemas.microsoft.com/office/drawing/2014/main" id="{ED25417E-A192-27D4-90D7-B2853F9279FB}"/>
                      </a:ext>
                    </a:extLst>
                  </p:cNvPr>
                  <p:cNvGrpSpPr/>
                  <p:nvPr/>
                </p:nvGrpSpPr>
                <p:grpSpPr>
                  <a:xfrm>
                    <a:off x="-6050603" y="-1361874"/>
                    <a:ext cx="9847908" cy="9830285"/>
                    <a:chOff x="-6050603" y="-1361874"/>
                    <a:chExt cx="9847908" cy="9830285"/>
                  </a:xfrm>
                </p:grpSpPr>
                <p:sp>
                  <p:nvSpPr>
                    <p:cNvPr id="52" name="אליפסה 51">
                      <a:extLst>
                        <a:ext uri="{FF2B5EF4-FFF2-40B4-BE49-F238E27FC236}">
                          <a16:creationId xmlns:a16="http://schemas.microsoft.com/office/drawing/2014/main" id="{50AB021A-D7C5-D788-9CC4-8C718196B86C}"/>
                        </a:ext>
                      </a:extLst>
                    </p:cNvPr>
                    <p:cNvSpPr/>
                    <p:nvPr/>
                  </p:nvSpPr>
                  <p:spPr>
                    <a:xfrm>
                      <a:off x="-6050603" y="-1361874"/>
                      <a:ext cx="9847908" cy="9766572"/>
                    </a:xfrm>
                    <a:prstGeom prst="ellipse">
                      <a:avLst/>
                    </a:prstGeom>
                    <a:noFill/>
                    <a:ln>
                      <a:gradFill>
                        <a:gsLst>
                          <a:gs pos="0">
                            <a:schemeClr val="bg2"/>
                          </a:gs>
                          <a:gs pos="100000">
                            <a:schemeClr val="tx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3" name="אליפסה 52">
                      <a:extLst>
                        <a:ext uri="{FF2B5EF4-FFF2-40B4-BE49-F238E27FC236}">
                          <a16:creationId xmlns:a16="http://schemas.microsoft.com/office/drawing/2014/main" id="{E097E8B1-64AA-3BE1-7A7A-0FC9881BFF29}"/>
                        </a:ext>
                      </a:extLst>
                    </p:cNvPr>
                    <p:cNvSpPr/>
                    <p:nvPr/>
                  </p:nvSpPr>
                  <p:spPr>
                    <a:xfrm>
                      <a:off x="-2841615" y="8005702"/>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4" name="אליפסה 53">
                      <a:extLst>
                        <a:ext uri="{FF2B5EF4-FFF2-40B4-BE49-F238E27FC236}">
                          <a16:creationId xmlns:a16="http://schemas.microsoft.com/office/drawing/2014/main" id="{0919A313-4D4B-6B2A-5B89-2A9C9D1936F6}"/>
                        </a:ext>
                      </a:extLst>
                    </p:cNvPr>
                    <p:cNvSpPr/>
                    <p:nvPr/>
                  </p:nvSpPr>
                  <p:spPr>
                    <a:xfrm>
                      <a:off x="181891" y="7928251"/>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5" name="אליפסה 54">
                      <a:extLst>
                        <a:ext uri="{FF2B5EF4-FFF2-40B4-BE49-F238E27FC236}">
                          <a16:creationId xmlns:a16="http://schemas.microsoft.com/office/drawing/2014/main" id="{211B51D4-C121-81C9-7D91-3259C84EE02C}"/>
                        </a:ext>
                      </a:extLst>
                    </p:cNvPr>
                    <p:cNvSpPr/>
                    <p:nvPr/>
                  </p:nvSpPr>
                  <p:spPr>
                    <a:xfrm>
                      <a:off x="2698390" y="6163936"/>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51" name="אליפסה 50">
                    <a:extLst>
                      <a:ext uri="{FF2B5EF4-FFF2-40B4-BE49-F238E27FC236}">
                        <a16:creationId xmlns:a16="http://schemas.microsoft.com/office/drawing/2014/main" id="{91AF423E-ABAC-AB34-EC88-E1260C1E28AC}"/>
                      </a:ext>
                    </a:extLst>
                  </p:cNvPr>
                  <p:cNvSpPr/>
                  <p:nvPr/>
                </p:nvSpPr>
                <p:spPr>
                  <a:xfrm>
                    <a:off x="3575923" y="3197645"/>
                    <a:ext cx="440675" cy="462709"/>
                  </a:xfrm>
                  <a:prstGeom prst="ellipse">
                    <a:avLst/>
                  </a:prstGeom>
                  <a:gradFill>
                    <a:gsLst>
                      <a:gs pos="5000">
                        <a:schemeClr val="tx2"/>
                      </a:gs>
                      <a:gs pos="97000">
                        <a:schemeClr val="accent3"/>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48" name="אליפסה 47">
                  <a:extLst>
                    <a:ext uri="{FF2B5EF4-FFF2-40B4-BE49-F238E27FC236}">
                      <a16:creationId xmlns:a16="http://schemas.microsoft.com/office/drawing/2014/main" id="{E40C21A6-0613-77E1-5E9A-8F80D70BB1E4}"/>
                    </a:ext>
                  </a:extLst>
                </p:cNvPr>
                <p:cNvSpPr/>
                <p:nvPr/>
              </p:nvSpPr>
              <p:spPr>
                <a:xfrm>
                  <a:off x="2844072" y="4390933"/>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9" name="אליפסה 48">
                  <a:extLst>
                    <a:ext uri="{FF2B5EF4-FFF2-40B4-BE49-F238E27FC236}">
                      <a16:creationId xmlns:a16="http://schemas.microsoft.com/office/drawing/2014/main" id="{FA2A4A6E-2C62-505B-828B-A2099E4A9CB2}"/>
                    </a:ext>
                  </a:extLst>
                </p:cNvPr>
                <p:cNvSpPr/>
                <p:nvPr/>
              </p:nvSpPr>
              <p:spPr>
                <a:xfrm>
                  <a:off x="2510681" y="5321146"/>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46" name="אליפסה 45">
                <a:extLst>
                  <a:ext uri="{FF2B5EF4-FFF2-40B4-BE49-F238E27FC236}">
                    <a16:creationId xmlns:a16="http://schemas.microsoft.com/office/drawing/2014/main" id="{523BB83C-CF65-6517-A296-305F8C522493}"/>
                  </a:ext>
                </a:extLst>
              </p:cNvPr>
              <p:cNvSpPr/>
              <p:nvPr/>
            </p:nvSpPr>
            <p:spPr>
              <a:xfrm rot="19319795">
                <a:off x="2790621" y="4705310"/>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44" name="אליפסה 43">
              <a:extLst>
                <a:ext uri="{FF2B5EF4-FFF2-40B4-BE49-F238E27FC236}">
                  <a16:creationId xmlns:a16="http://schemas.microsoft.com/office/drawing/2014/main" id="{DB09635E-3AB1-867A-2615-07409909269B}"/>
                </a:ext>
              </a:extLst>
            </p:cNvPr>
            <p:cNvSpPr/>
            <p:nvPr/>
          </p:nvSpPr>
          <p:spPr>
            <a:xfrm rot="15018045">
              <a:off x="3108966" y="3335715"/>
              <a:ext cx="257792" cy="27311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pic>
        <p:nvPicPr>
          <p:cNvPr id="7" name="Picture 6">
            <a:extLst>
              <a:ext uri="{FF2B5EF4-FFF2-40B4-BE49-F238E27FC236}">
                <a16:creationId xmlns:a16="http://schemas.microsoft.com/office/drawing/2014/main" id="{A4686B77-DF64-7552-AC37-1FEC2B6A24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1764" y="11086386"/>
            <a:ext cx="2151392" cy="216000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961;p54">
            <a:extLst>
              <a:ext uri="{FF2B5EF4-FFF2-40B4-BE49-F238E27FC236}">
                <a16:creationId xmlns:a16="http://schemas.microsoft.com/office/drawing/2014/main" id="{7FF4F34F-D843-6564-3DA1-E026ECFC2B3F}"/>
              </a:ext>
            </a:extLst>
          </p:cNvPr>
          <p:cNvSpPr txBox="1">
            <a:spLocks/>
          </p:cNvSpPr>
          <p:nvPr/>
        </p:nvSpPr>
        <p:spPr>
          <a:xfrm>
            <a:off x="5021146" y="6998700"/>
            <a:ext cx="7170854" cy="41890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rtl="0" fontAlgn="base">
              <a:lnSpc>
                <a:spcPct val="150000"/>
              </a:lnSpc>
              <a:buClr>
                <a:schemeClr val="tx2"/>
              </a:buClr>
              <a:buFont typeface="Wingdings" panose="05000000000000000000" pitchFamily="2" charset="2"/>
              <a:buChar char="q"/>
            </a:pPr>
            <a:r>
              <a:rPr lang="en-US" sz="2400" b="1" i="0" u="none" strike="noStrike" dirty="0">
                <a:solidFill>
                  <a:schemeClr val="tx2"/>
                </a:solidFill>
                <a:effectLst/>
                <a:latin typeface="DM Sans" pitchFamily="2" charset="0"/>
              </a:rPr>
              <a:t>Hyperbolic Geometry</a:t>
            </a:r>
            <a:r>
              <a:rPr lang="en-US" sz="2400" b="0" i="0" u="none" strike="noStrike" dirty="0">
                <a:solidFill>
                  <a:srgbClr val="FFFFFF"/>
                </a:solidFill>
                <a:effectLst/>
                <a:latin typeface="DM Sans" pitchFamily="2" charset="0"/>
              </a:rPr>
              <a:t> is Non-Euclidean geometry with constant negative curvature, where:</a:t>
            </a:r>
          </a:p>
          <a:p>
            <a:pPr rtl="0" fontAlgn="base">
              <a:lnSpc>
                <a:spcPct val="150000"/>
              </a:lnSpc>
              <a:buClr>
                <a:schemeClr val="tx2"/>
              </a:buClr>
              <a:buFont typeface="Arial" panose="020B0604020202020204" pitchFamily="34" charset="0"/>
              <a:buChar char="•"/>
            </a:pPr>
            <a:r>
              <a:rPr lang="en-US" sz="2400" b="0" i="0" u="none" strike="noStrike" dirty="0">
                <a:solidFill>
                  <a:srgbClr val="FFFFFF"/>
                </a:solidFill>
                <a:effectLst/>
                <a:latin typeface="DM Sans" pitchFamily="2" charset="0"/>
              </a:rPr>
              <a:t>Parallel lines diverge</a:t>
            </a:r>
          </a:p>
          <a:p>
            <a:pPr rtl="0" fontAlgn="base">
              <a:lnSpc>
                <a:spcPct val="150000"/>
              </a:lnSpc>
              <a:buClr>
                <a:schemeClr val="tx2"/>
              </a:buClr>
              <a:buFont typeface="Arial" panose="020B0604020202020204" pitchFamily="34" charset="0"/>
              <a:buChar char="•"/>
            </a:pPr>
            <a:r>
              <a:rPr lang="en-US" sz="2400" b="0" i="0" u="none" strike="noStrike" dirty="0">
                <a:solidFill>
                  <a:srgbClr val="FFFFFF"/>
                </a:solidFill>
                <a:effectLst/>
                <a:latin typeface="DM Sans" pitchFamily="2" charset="0"/>
              </a:rPr>
              <a:t>Triangle angles &lt; 180°</a:t>
            </a:r>
          </a:p>
          <a:p>
            <a:pPr rtl="0" fontAlgn="base">
              <a:lnSpc>
                <a:spcPct val="150000"/>
              </a:lnSpc>
              <a:buClr>
                <a:schemeClr val="tx2"/>
              </a:buClr>
              <a:buFont typeface="Arial" panose="020B0604020202020204" pitchFamily="34" charset="0"/>
              <a:buChar char="•"/>
            </a:pPr>
            <a:r>
              <a:rPr lang="en-US" sz="2400" b="0" i="0" u="none" strike="noStrike" dirty="0">
                <a:solidFill>
                  <a:srgbClr val="FFFFFF"/>
                </a:solidFill>
                <a:effectLst/>
                <a:latin typeface="DM Sans" pitchFamily="2" charset="0"/>
              </a:rPr>
              <a:t>Space expand exponentially from the center</a:t>
            </a:r>
          </a:p>
          <a:p>
            <a:pPr rtl="0" fontAlgn="base">
              <a:lnSpc>
                <a:spcPct val="150000"/>
              </a:lnSpc>
              <a:buClr>
                <a:schemeClr val="tx2"/>
              </a:buClr>
              <a:buFont typeface="Wingdings" panose="05000000000000000000" pitchFamily="2" charset="2"/>
              <a:buChar char="q"/>
            </a:pPr>
            <a:r>
              <a:rPr lang="en-US" sz="2400" b="0" i="0" u="none" strike="noStrike" dirty="0">
                <a:solidFill>
                  <a:srgbClr val="FFFFFF"/>
                </a:solidFill>
                <a:effectLst/>
                <a:latin typeface="DM Sans" pitchFamily="2" charset="0"/>
              </a:rPr>
              <a:t>Visual Analogy: saddle shape </a:t>
            </a:r>
          </a:p>
        </p:txBody>
      </p:sp>
      <p:pic>
        <p:nvPicPr>
          <p:cNvPr id="9" name="תמונה 8" descr="תמונה שמכילה כחול חשמלי, גרפיקה, ציור, אומנות קליפיפם&#10;&#10;תוכן בינה מלאכותית גנרטיבית עשוי להיות שגוי.">
            <a:extLst>
              <a:ext uri="{FF2B5EF4-FFF2-40B4-BE49-F238E27FC236}">
                <a16:creationId xmlns:a16="http://schemas.microsoft.com/office/drawing/2014/main" id="{453292AD-638F-D8E7-E064-A662F06C10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9029" y="11087828"/>
            <a:ext cx="3120542" cy="2160000"/>
          </a:xfrm>
          <a:prstGeom prst="rect">
            <a:avLst/>
          </a:prstGeom>
        </p:spPr>
      </p:pic>
    </p:spTree>
    <p:extLst>
      <p:ext uri="{BB962C8B-B14F-4D97-AF65-F5344CB8AC3E}">
        <p14:creationId xmlns:p14="http://schemas.microsoft.com/office/powerpoint/2010/main" val="1562433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4267</TotalTime>
  <Words>2973</Words>
  <Application>Microsoft Office PowerPoint</Application>
  <PresentationFormat>מסך רחב</PresentationFormat>
  <Paragraphs>488</Paragraphs>
  <Slides>32</Slides>
  <Notes>32</Notes>
  <HiddenSlides>0</HiddenSlides>
  <MMClips>0</MMClips>
  <ScaleCrop>false</ScaleCrop>
  <HeadingPairs>
    <vt:vector size="6" baseType="variant">
      <vt:variant>
        <vt:lpstr>גופנים בשימוש</vt:lpstr>
      </vt:variant>
      <vt:variant>
        <vt:i4>10</vt:i4>
      </vt:variant>
      <vt:variant>
        <vt:lpstr>ערכת נושא</vt:lpstr>
      </vt:variant>
      <vt:variant>
        <vt:i4>2</vt:i4>
      </vt:variant>
      <vt:variant>
        <vt:lpstr>כותרות שקופיות</vt:lpstr>
      </vt:variant>
      <vt:variant>
        <vt:i4>32</vt:i4>
      </vt:variant>
    </vt:vector>
  </HeadingPairs>
  <TitlesOfParts>
    <vt:vector size="44" baseType="lpstr">
      <vt:lpstr>Aptos</vt:lpstr>
      <vt:lpstr>Arial</vt:lpstr>
      <vt:lpstr>Calibri</vt:lpstr>
      <vt:lpstr>Cambria Math</vt:lpstr>
      <vt:lpstr>DM Sans</vt:lpstr>
      <vt:lpstr>Montserrat</vt:lpstr>
      <vt:lpstr>Montserrat ExtraBold</vt:lpstr>
      <vt:lpstr>Montserrat Medium</vt:lpstr>
      <vt:lpstr>Sansita</vt:lpstr>
      <vt:lpstr>Wingdings</vt:lpstr>
      <vt:lpstr>Futuristic Background by Slidesgo</vt:lpstr>
      <vt:lpstr>1_Futuristic Background by Slidesgo</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עידו סקל</dc:creator>
  <cp:lastModifiedBy>עידו סקל</cp:lastModifiedBy>
  <cp:revision>45</cp:revision>
  <dcterms:created xsi:type="dcterms:W3CDTF">2025-07-05T19:55:21Z</dcterms:created>
  <dcterms:modified xsi:type="dcterms:W3CDTF">2025-07-13T17:27:17Z</dcterms:modified>
</cp:coreProperties>
</file>